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68" r:id="rId3"/>
    <p:sldId id="317" r:id="rId4"/>
    <p:sldId id="315" r:id="rId5"/>
    <p:sldId id="321" r:id="rId6"/>
    <p:sldId id="322" r:id="rId7"/>
    <p:sldId id="323" r:id="rId8"/>
    <p:sldId id="324" r:id="rId9"/>
    <p:sldId id="306" r:id="rId10"/>
    <p:sldId id="314" r:id="rId11"/>
    <p:sldId id="316" r:id="rId12"/>
    <p:sldId id="305" r:id="rId13"/>
    <p:sldId id="304" r:id="rId14"/>
    <p:sldId id="288" r:id="rId15"/>
    <p:sldId id="308" r:id="rId16"/>
    <p:sldId id="307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13" r:id="rId25"/>
    <p:sldId id="318" r:id="rId26"/>
    <p:sldId id="290" r:id="rId27"/>
    <p:sldId id="332" r:id="rId28"/>
    <p:sldId id="333" r:id="rId29"/>
    <p:sldId id="334" r:id="rId30"/>
    <p:sldId id="291" r:id="rId31"/>
    <p:sldId id="301" r:id="rId32"/>
    <p:sldId id="303" r:id="rId33"/>
    <p:sldId id="276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배달의민족 도현" panose="020B0600000101010101" pitchFamily="50" charset="-127"/>
      <p:regular r:id="rId42"/>
    </p:embeddedFont>
    <p:embeddedFont>
      <p:font typeface="Cambria Math" panose="02040503050406030204" pitchFamily="18" charset="0"/>
      <p:regular r:id="rId43"/>
    </p:embeddedFont>
    <p:embeddedFont>
      <p:font typeface="Georgia" panose="02040502050405020303" pitchFamily="18" charset="0"/>
      <p:regular r:id="rId44"/>
      <p:bold r:id="rId45"/>
      <p:italic r:id="rId46"/>
      <p:boldItalic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84596-427C-4A17-BDFA-E51FBE9A5CEB}" v="303" dt="2018-02-19T07:24:49.965"/>
    <p1510:client id="{3A3919C4-235A-4494-B8DE-1554305A8A6F}" v="38" dt="2018-02-19T07:27:05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23E5A-199A-4B6E-9C6F-BFFAB370B811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45433-15EA-469A-BB08-136E4D99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7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88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06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45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228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60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46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90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이미 잘 분류되고 좋은 조합의 패션들로 구성된 쇼핑몰 데이터를 </a:t>
            </a:r>
            <a:r>
              <a:rPr lang="ko-KR" altLang="en-US" err="1"/>
              <a:t>파싱하여</a:t>
            </a:r>
            <a:r>
              <a:rPr lang="ko-KR" altLang="en-US"/>
              <a:t> </a:t>
            </a:r>
            <a:r>
              <a:rPr lang="ko-KR" altLang="en-US" err="1"/>
              <a:t>텐서플로우를</a:t>
            </a:r>
            <a:r>
              <a:rPr lang="ko-KR" altLang="en-US"/>
              <a:t> 통해  이미지속 색상</a:t>
            </a:r>
            <a:r>
              <a:rPr lang="en-US" altLang="ko-KR"/>
              <a:t>,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의상주제</a:t>
            </a:r>
            <a:r>
              <a:rPr lang="en-US" altLang="ko-KR"/>
              <a:t>(</a:t>
            </a:r>
            <a:r>
              <a:rPr lang="ko-KR" altLang="en-US" err="1"/>
              <a:t>댄디</a:t>
            </a:r>
            <a:r>
              <a:rPr lang="en-US" altLang="ko-KR"/>
              <a:t>,</a:t>
            </a:r>
            <a:r>
              <a:rPr lang="ko-KR" altLang="en-US" err="1"/>
              <a:t>캐쥬얼</a:t>
            </a:r>
            <a:r>
              <a:rPr lang="en-US" altLang="ko-KR"/>
              <a:t>,</a:t>
            </a:r>
            <a:r>
              <a:rPr lang="ko-KR" altLang="en-US"/>
              <a:t>등등</a:t>
            </a:r>
            <a:r>
              <a:rPr lang="en-US" altLang="ko-KR"/>
              <a:t>)</a:t>
            </a:r>
            <a:r>
              <a:rPr lang="ko-KR" altLang="en-US"/>
              <a:t>을 얻어서 </a:t>
            </a:r>
            <a:r>
              <a:rPr lang="en-US" altLang="ko-KR"/>
              <a:t>RDB</a:t>
            </a:r>
            <a:r>
              <a:rPr lang="ko-KR" altLang="en-US"/>
              <a:t>에 저장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659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84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345433-15EA-469A-BB08-136E4D99CDB4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644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345433-15EA-469A-BB08-136E4D99CDB4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31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40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375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6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69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/>
              <a:t>스마트 미러가 있고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저희가 만든 </a:t>
            </a:r>
            <a:r>
              <a:rPr lang="en-US" altLang="ko-KR" err="1"/>
              <a:t>Api</a:t>
            </a:r>
            <a:r>
              <a:rPr lang="ko-KR" altLang="en-US"/>
              <a:t>서버에서 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필요로 하는 데이터들을 제공받습니다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이러한 비즈니스 관련 데이터 들은 </a:t>
            </a:r>
            <a:r>
              <a:rPr lang="en-US" altLang="ko-KR"/>
              <a:t>RDB MariaDB</a:t>
            </a:r>
            <a:r>
              <a:rPr lang="ko-KR" altLang="en-US"/>
              <a:t>에 저장하고 </a:t>
            </a:r>
            <a:endParaRPr lang="en-US" altLang="ko-KR"/>
          </a:p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267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40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45433-15EA-469A-BB08-136E4D99CD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5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6091216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862067" y="2652667"/>
            <a:ext cx="4329200" cy="28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59404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840300" y="1354667"/>
            <a:ext cx="4627600" cy="413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333"/>
              </a:spcAft>
              <a:buClr>
                <a:srgbClr val="F67031"/>
              </a:buClr>
              <a:buSzPts val="1800"/>
              <a:buAutoNum type="arabicPeriod"/>
              <a:defRPr sz="2400"/>
            </a:lvl1pPr>
            <a:lvl2pPr lvl="1" rtl="0">
              <a:spcBef>
                <a:spcPts val="0"/>
              </a:spcBef>
              <a:spcAft>
                <a:spcPts val="1333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333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333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62097" y="1354667"/>
            <a:ext cx="4329200" cy="129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692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7.png"/><Relationship Id="rId4" Type="http://schemas.openxmlformats.org/officeDocument/2006/relationships/image" Target="../media/image26.jp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jpeg"/><Relationship Id="rId18" Type="http://schemas.openxmlformats.org/officeDocument/2006/relationships/image" Target="../media/image44.jpg"/><Relationship Id="rId3" Type="http://schemas.openxmlformats.org/officeDocument/2006/relationships/image" Target="../media/image3.png"/><Relationship Id="rId21" Type="http://schemas.openxmlformats.org/officeDocument/2006/relationships/image" Target="../media/image47.png"/><Relationship Id="rId7" Type="http://schemas.openxmlformats.org/officeDocument/2006/relationships/image" Target="../media/image34.jpeg"/><Relationship Id="rId12" Type="http://schemas.openxmlformats.org/officeDocument/2006/relationships/image" Target="../media/image38.jpe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jpeg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5" Type="http://schemas.openxmlformats.org/officeDocument/2006/relationships/image" Target="../media/image41.png"/><Relationship Id="rId23" Type="http://schemas.openxmlformats.org/officeDocument/2006/relationships/image" Target="../media/image49.jpeg"/><Relationship Id="rId10" Type="http://schemas.openxmlformats.org/officeDocument/2006/relationships/image" Target="../media/image36.jpeg"/><Relationship Id="rId19" Type="http://schemas.openxmlformats.org/officeDocument/2006/relationships/image" Target="../media/image45.png"/><Relationship Id="rId4" Type="http://schemas.openxmlformats.org/officeDocument/2006/relationships/image" Target="../media/image16.jpeg"/><Relationship Id="rId9" Type="http://schemas.openxmlformats.org/officeDocument/2006/relationships/image" Target="../media/image18.jpeg"/><Relationship Id="rId14" Type="http://schemas.openxmlformats.org/officeDocument/2006/relationships/image" Target="../media/image40.jpeg"/><Relationship Id="rId22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ksr.pe.kr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://www.kma.go.kr/weather/forecast/mid-term-rss3.js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jpe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jp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3.png"/><Relationship Id="rId7" Type="http://schemas.openxmlformats.org/officeDocument/2006/relationships/image" Target="../media/image7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eg"/><Relationship Id="rId11" Type="http://schemas.openxmlformats.org/officeDocument/2006/relationships/image" Target="../media/image82.jpg"/><Relationship Id="rId5" Type="http://schemas.openxmlformats.org/officeDocument/2006/relationships/image" Target="../media/image76.jp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BuId9qg5AkU" TargetMode="External"/><Relationship Id="rId4" Type="http://schemas.openxmlformats.org/officeDocument/2006/relationships/hyperlink" Target="http://www.planuri.co.kr/c_services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github.com/Sung-jin/PrjArachne_SmartMirror" TargetMode="External"/><Relationship Id="rId7" Type="http://schemas.openxmlformats.org/officeDocument/2006/relationships/hyperlink" Target="https://github.com/KimSoungRyoul/prjArachne_SPAWebBlo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mSoungRyoul/prjArachne_OAuthServer" TargetMode="External"/><Relationship Id="rId5" Type="http://schemas.openxmlformats.org/officeDocument/2006/relationships/hyperlink" Target="https://github.com/KimSoungRyoul/prjArachne_ApiServer" TargetMode="External"/><Relationship Id="rId4" Type="http://schemas.openxmlformats.org/officeDocument/2006/relationships/hyperlink" Target="https://github.com/KimSoungRyoul/PrjArachne_AndroidApp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42571E9-E9EE-4EAE-9C1E-11F666B56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7910" y="2521226"/>
            <a:ext cx="6794090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7910" y="3275202"/>
            <a:ext cx="679409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ko-KR" altLang="en-US" sz="3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프로토타입 발표</a:t>
            </a:r>
            <a:endParaRPr lang="ko-KR" altLang="en-US" sz="3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03728" y="4336772"/>
            <a:ext cx="688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My Secretary Smart Mirror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0057BBC-003B-46C8-94D7-AC515EEC10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241629" y="5139558"/>
            <a:ext cx="4770714" cy="737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2012150010	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김성렬</a:t>
            </a: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kumimoji="0"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한익주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kumimoji="0"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2013152003	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권순민      </a:t>
            </a:r>
            <a:r>
              <a:rPr kumimoji="0"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최종필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kumimoji="0"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2013152021	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오성진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한익주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  <a:endParaRPr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ko-KR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E45EB7-3995-4342-82CC-AFB623438581}"/>
              </a:ext>
            </a:extLst>
          </p:cNvPr>
          <p:cNvCxnSpPr>
            <a:cxnSpLocks/>
          </p:cNvCxnSpPr>
          <p:nvPr/>
        </p:nvCxnSpPr>
        <p:spPr>
          <a:xfrm>
            <a:off x="5397910" y="4732610"/>
            <a:ext cx="67940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수행 </a:t>
            </a:r>
            <a:r>
              <a:rPr lang="en-US" altLang="ko-KR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10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29AED-6AD9-4013-BDB4-E9ED674CE30B}"/>
              </a:ext>
            </a:extLst>
          </p:cNvPr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6B1794-E1EB-45F0-903B-86D52E4D2EF5}"/>
              </a:ext>
            </a:extLst>
          </p:cNvPr>
          <p:cNvSpPr/>
          <p:nvPr/>
        </p:nvSpPr>
        <p:spPr>
          <a:xfrm>
            <a:off x="2738541" y="746246"/>
            <a:ext cx="301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어플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00BBB5-FDD8-49B0-8968-DD3AB512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1"/>
          <a:stretch/>
        </p:blipFill>
        <p:spPr>
          <a:xfrm>
            <a:off x="2875417" y="1490771"/>
            <a:ext cx="2408090" cy="209936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2A6CAA-57A5-4D5F-AD21-56892E4E26DD}"/>
              </a:ext>
            </a:extLst>
          </p:cNvPr>
          <p:cNvGrpSpPr/>
          <p:nvPr/>
        </p:nvGrpSpPr>
        <p:grpSpPr>
          <a:xfrm>
            <a:off x="9970740" y="2771430"/>
            <a:ext cx="1737473" cy="1843918"/>
            <a:chOff x="10008574" y="1745752"/>
            <a:chExt cx="2040306" cy="204030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AB6476A-BE71-42A9-AC09-90CA7B8BD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574" y="1745752"/>
              <a:ext cx="2040306" cy="204030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3FCEB5D-F694-4E42-A3C4-97961622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727" y="2765905"/>
              <a:ext cx="599114" cy="59911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0E420F-F9A1-4203-85B6-F5D122E33D8D}"/>
              </a:ext>
            </a:extLst>
          </p:cNvPr>
          <p:cNvGrpSpPr/>
          <p:nvPr/>
        </p:nvGrpSpPr>
        <p:grpSpPr>
          <a:xfrm>
            <a:off x="6632752" y="2952775"/>
            <a:ext cx="2040307" cy="1198447"/>
            <a:chOff x="4613241" y="2548130"/>
            <a:chExt cx="2184251" cy="204030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4F9CBC-1656-406B-A4E5-27A6AAFF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6" cy="204030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A3239F-E2AB-4748-AF3D-E6A47685CFA2}"/>
                </a:ext>
              </a:extLst>
            </p:cNvPr>
            <p:cNvSpPr txBox="1"/>
            <p:nvPr/>
          </p:nvSpPr>
          <p:spPr>
            <a:xfrm>
              <a:off x="5163807" y="3890147"/>
              <a:ext cx="1633685" cy="6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ECF2A9-7996-45E9-B954-ABD0D20139F7}"/>
              </a:ext>
            </a:extLst>
          </p:cNvPr>
          <p:cNvCxnSpPr>
            <a:stCxn id="30" idx="3"/>
            <a:endCxn id="27" idx="1"/>
          </p:cNvCxnSpPr>
          <p:nvPr/>
        </p:nvCxnSpPr>
        <p:spPr>
          <a:xfrm>
            <a:off x="8538600" y="3551999"/>
            <a:ext cx="1432140" cy="141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9C337E-945F-47B9-914A-E998D3895E49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>
            <a:off x="5283507" y="2540451"/>
            <a:ext cx="1349245" cy="1011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F8ACDF3-5C68-457C-B7CE-5B12E75811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61" y="4332632"/>
            <a:ext cx="1464989" cy="2069194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C87D18-4597-4381-9861-A71C7BFE6300}"/>
              </a:ext>
            </a:extLst>
          </p:cNvPr>
          <p:cNvCxnSpPr>
            <a:stCxn id="30" idx="1"/>
            <a:endCxn id="9" idx="3"/>
          </p:cNvCxnSpPr>
          <p:nvPr/>
        </p:nvCxnSpPr>
        <p:spPr>
          <a:xfrm flipH="1">
            <a:off x="4819250" y="3551999"/>
            <a:ext cx="1813502" cy="18152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47539C-86BC-4C43-A098-555F81DF5342}"/>
              </a:ext>
            </a:extLst>
          </p:cNvPr>
          <p:cNvSpPr txBox="1"/>
          <p:nvPr/>
        </p:nvSpPr>
        <p:spPr>
          <a:xfrm>
            <a:off x="6096000" y="4342610"/>
            <a:ext cx="1051034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거울에 띄울 정보 또는 거울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설정값을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서버로 넘김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AFE060-A647-48C1-8568-3252AC14CD8A}"/>
              </a:ext>
            </a:extLst>
          </p:cNvPr>
          <p:cNvSpPr txBox="1"/>
          <p:nvPr/>
        </p:nvSpPr>
        <p:spPr>
          <a:xfrm>
            <a:off x="5747021" y="1866600"/>
            <a:ext cx="1179685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PushServer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사용하여 거울에게 필요한 데이터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푸쉬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0BD7CB-F409-450C-97EB-761108519E68}"/>
              </a:ext>
            </a:extLst>
          </p:cNvPr>
          <p:cNvSpPr txBox="1"/>
          <p:nvPr/>
        </p:nvSpPr>
        <p:spPr>
          <a:xfrm>
            <a:off x="8358846" y="2705534"/>
            <a:ext cx="173747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사용자의데이터 또는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설정값을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140880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2054" idx="3"/>
          </p:cNvCxnSpPr>
          <p:nvPr/>
        </p:nvCxnSpPr>
        <p:spPr>
          <a:xfrm flipV="1">
            <a:off x="3615523" y="3542071"/>
            <a:ext cx="3741240" cy="1173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11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6324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하드웨어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]) [1/7]</a:t>
            </a:r>
          </a:p>
        </p:txBody>
      </p:sp>
      <p:pic>
        <p:nvPicPr>
          <p:cNvPr id="2050" name="Picture 2" descr="C:\Users\admin\Desktop\20150314_185724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405" y="2322660"/>
            <a:ext cx="2172716" cy="121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hy28a_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523" y="2123240"/>
            <a:ext cx="2285825" cy="161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B56C5076-051C-4EAE-B729-3D4C2F0E663B}"/>
              </a:ext>
            </a:extLst>
          </p:cNvPr>
          <p:cNvGrpSpPr/>
          <p:nvPr/>
        </p:nvGrpSpPr>
        <p:grpSpPr>
          <a:xfrm>
            <a:off x="2559276" y="1526862"/>
            <a:ext cx="1056247" cy="4607174"/>
            <a:chOff x="2797658" y="1386891"/>
            <a:chExt cx="735934" cy="460717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DB009AF-09E7-4BE5-AACD-869638707703}"/>
                </a:ext>
              </a:extLst>
            </p:cNvPr>
            <p:cNvSpPr/>
            <p:nvPr/>
          </p:nvSpPr>
          <p:spPr>
            <a:xfrm>
              <a:off x="3108078" y="1881493"/>
              <a:ext cx="115094" cy="41125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31EC87F-F20D-4FF1-863E-6818BC368C80}"/>
                </a:ext>
              </a:extLst>
            </p:cNvPr>
            <p:cNvSpPr txBox="1"/>
            <p:nvPr/>
          </p:nvSpPr>
          <p:spPr>
            <a:xfrm>
              <a:off x="2797658" y="1386891"/>
              <a:ext cx="735934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mirror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5B270F8-45A3-45A2-9F90-FE69F638EFFE}"/>
              </a:ext>
            </a:extLst>
          </p:cNvPr>
          <p:cNvSpPr/>
          <p:nvPr/>
        </p:nvSpPr>
        <p:spPr>
          <a:xfrm>
            <a:off x="8641736" y="1877108"/>
            <a:ext cx="167603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드라이버</a:t>
            </a:r>
            <a:endParaRPr lang="ko-KR" altLang="en-US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4142885" y="1532490"/>
            <a:ext cx="148898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LCD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모니터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6445826" y="1584378"/>
            <a:ext cx="182187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 H/W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5B270F8-45A3-45A2-9F90-FE69F638EFFE}"/>
              </a:ext>
            </a:extLst>
          </p:cNvPr>
          <p:cNvSpPr/>
          <p:nvPr/>
        </p:nvSpPr>
        <p:spPr>
          <a:xfrm>
            <a:off x="9262125" y="3893084"/>
            <a:ext cx="167603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LAN </a:t>
            </a:r>
            <a:endParaRPr lang="ko-KR" altLang="en-US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2" name="Picture 4" descr="C:\Users\admin\Desktop\20150314_194605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46" y="2469102"/>
            <a:ext cx="1878554" cy="10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0E420F-F9A1-4203-85B6-F5D122E33D8D}"/>
              </a:ext>
            </a:extLst>
          </p:cNvPr>
          <p:cNvGrpSpPr/>
          <p:nvPr/>
        </p:nvGrpSpPr>
        <p:grpSpPr>
          <a:xfrm>
            <a:off x="10151519" y="1322533"/>
            <a:ext cx="2045782" cy="818649"/>
            <a:chOff x="4613241" y="2548130"/>
            <a:chExt cx="2184250" cy="2445136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A4F9CBC-1656-406B-A4E5-27A6AAFF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5" cy="204030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AA3239F-E2AB-4748-AF3D-E6A47685CFA2}"/>
                </a:ext>
              </a:extLst>
            </p:cNvPr>
            <p:cNvSpPr txBox="1"/>
            <p:nvPr/>
          </p:nvSpPr>
          <p:spPr>
            <a:xfrm>
              <a:off x="5246037" y="3890147"/>
              <a:ext cx="1551454" cy="110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69" idx="3"/>
          </p:cNvCxnSpPr>
          <p:nvPr/>
        </p:nvCxnSpPr>
        <p:spPr>
          <a:xfrm flipV="1">
            <a:off x="10317773" y="1959998"/>
            <a:ext cx="955481" cy="1017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admin\Desktop\hy28a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165" y="2461197"/>
            <a:ext cx="6491093" cy="37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\Desktop\B0032-2[1]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017" y="4077750"/>
            <a:ext cx="1275506" cy="127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2328510" y="3706048"/>
            <a:ext cx="128701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Camera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endCxn id="2050" idx="1"/>
          </p:cNvCxnSpPr>
          <p:nvPr/>
        </p:nvCxnSpPr>
        <p:spPr>
          <a:xfrm>
            <a:off x="5901348" y="2931984"/>
            <a:ext cx="369057" cy="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>
            <a:off x="8443121" y="2932366"/>
            <a:ext cx="422525" cy="638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12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6324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거울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]) [2/7]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56C5076-051C-4EAE-B729-3D4C2F0E663B}"/>
              </a:ext>
            </a:extLst>
          </p:cNvPr>
          <p:cNvGrpSpPr/>
          <p:nvPr/>
        </p:nvGrpSpPr>
        <p:grpSpPr>
          <a:xfrm>
            <a:off x="2092538" y="1521656"/>
            <a:ext cx="1056247" cy="4607174"/>
            <a:chOff x="2797658" y="1386891"/>
            <a:chExt cx="735934" cy="460717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B009AF-09E7-4BE5-AACD-869638707703}"/>
                </a:ext>
              </a:extLst>
            </p:cNvPr>
            <p:cNvSpPr/>
            <p:nvPr/>
          </p:nvSpPr>
          <p:spPr>
            <a:xfrm>
              <a:off x="3108078" y="1881493"/>
              <a:ext cx="115094" cy="41125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1EC87F-F20D-4FF1-863E-6818BC368C80}"/>
                </a:ext>
              </a:extLst>
            </p:cNvPr>
            <p:cNvSpPr txBox="1"/>
            <p:nvPr/>
          </p:nvSpPr>
          <p:spPr>
            <a:xfrm>
              <a:off x="2797658" y="1386891"/>
              <a:ext cx="735934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mirror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2E3163-EFB2-4692-845D-10F7FB415354}"/>
              </a:ext>
            </a:extLst>
          </p:cNvPr>
          <p:cNvGrpSpPr/>
          <p:nvPr/>
        </p:nvGrpSpPr>
        <p:grpSpPr>
          <a:xfrm>
            <a:off x="9074290" y="4109584"/>
            <a:ext cx="2107135" cy="772561"/>
            <a:chOff x="8974704" y="4227109"/>
            <a:chExt cx="2107135" cy="77256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4BABD1-A255-43C5-86B5-21FEE0FEA284}"/>
                </a:ext>
              </a:extLst>
            </p:cNvPr>
            <p:cNvSpPr/>
            <p:nvPr/>
          </p:nvSpPr>
          <p:spPr>
            <a:xfrm>
              <a:off x="8974704" y="4353339"/>
              <a:ext cx="1620958" cy="64633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Remote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en-US" altLang="ko-KR" b="1" cap="none" spc="0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HttpApiCall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F3F7727-B86A-4287-BFF3-BF5A61FA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183" y="4227109"/>
              <a:ext cx="821656" cy="461666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624403-006B-4868-BAC2-5AA4F39D003F}"/>
              </a:ext>
            </a:extLst>
          </p:cNvPr>
          <p:cNvGrpSpPr/>
          <p:nvPr/>
        </p:nvGrpSpPr>
        <p:grpSpPr>
          <a:xfrm>
            <a:off x="8649623" y="5076536"/>
            <a:ext cx="1956591" cy="843571"/>
            <a:chOff x="9293741" y="5150137"/>
            <a:chExt cx="1956591" cy="8435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04F8D0-1F28-4AEF-8E99-39A18C6DE5AD}"/>
                </a:ext>
              </a:extLst>
            </p:cNvPr>
            <p:cNvSpPr/>
            <p:nvPr/>
          </p:nvSpPr>
          <p:spPr>
            <a:xfrm>
              <a:off x="9293741" y="5347377"/>
              <a:ext cx="1276311" cy="6463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Local</a:t>
              </a: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(SQLite3)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505CFEB-521A-49FA-BB66-5B36D3004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401" y="5150137"/>
              <a:ext cx="971931" cy="461667"/>
            </a:xfrm>
            <a:prstGeom prst="rect">
              <a:avLst/>
            </a:prstGeom>
          </p:spPr>
        </p:pic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147BD75-7C0C-41F9-B309-6CFA928581E3}"/>
              </a:ext>
            </a:extLst>
          </p:cNvPr>
          <p:cNvCxnSpPr>
            <a:stCxn id="18" idx="2"/>
            <a:endCxn id="27" idx="1"/>
          </p:cNvCxnSpPr>
          <p:nvPr/>
        </p:nvCxnSpPr>
        <p:spPr>
          <a:xfrm flipV="1">
            <a:off x="10770597" y="3429000"/>
            <a:ext cx="413879" cy="114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7DB4AABF-F5B9-4FA9-AA96-EC5F5576E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565" y="5524554"/>
            <a:ext cx="1114906" cy="111490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9D9C8AF-6138-437A-B3C0-1874B3C1BE2F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8353710" y="4510893"/>
            <a:ext cx="720580" cy="48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486D00-9BCA-4E51-AE25-14C30573864F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8353710" y="4510893"/>
            <a:ext cx="295913" cy="10860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C62851B-8086-42F6-AC14-F9126BB67075}"/>
              </a:ext>
            </a:extLst>
          </p:cNvPr>
          <p:cNvGrpSpPr/>
          <p:nvPr/>
        </p:nvGrpSpPr>
        <p:grpSpPr>
          <a:xfrm>
            <a:off x="11026748" y="2927168"/>
            <a:ext cx="1161391" cy="1142162"/>
            <a:chOff x="11425080" y="2927168"/>
            <a:chExt cx="1161391" cy="114216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FB1D96-2239-4834-96AD-6961D179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808" y="2927168"/>
              <a:ext cx="1003663" cy="10036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95F234-4C81-4558-AD3B-7B052CE2DD05}"/>
                </a:ext>
              </a:extLst>
            </p:cNvPr>
            <p:cNvSpPr txBox="1"/>
            <p:nvPr/>
          </p:nvSpPr>
          <p:spPr>
            <a:xfrm>
              <a:off x="11425080" y="3792331"/>
              <a:ext cx="766920" cy="2769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Server</a:t>
              </a:r>
              <a:endPara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8A5802C-D5AF-45D7-A7D2-D3FF7A4E3A40}"/>
              </a:ext>
            </a:extLst>
          </p:cNvPr>
          <p:cNvCxnSpPr>
            <a:stCxn id="23" idx="3"/>
            <a:endCxn id="47" idx="1"/>
          </p:cNvCxnSpPr>
          <p:nvPr/>
        </p:nvCxnSpPr>
        <p:spPr>
          <a:xfrm>
            <a:off x="9925934" y="5596942"/>
            <a:ext cx="613631" cy="485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8F209AB-494D-4B4E-9299-2246EFBB03D6}"/>
              </a:ext>
            </a:extLst>
          </p:cNvPr>
          <p:cNvGrpSpPr/>
          <p:nvPr/>
        </p:nvGrpSpPr>
        <p:grpSpPr>
          <a:xfrm>
            <a:off x="7530840" y="1863094"/>
            <a:ext cx="1547385" cy="1088964"/>
            <a:chOff x="6338865" y="2016034"/>
            <a:chExt cx="1547385" cy="108896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59ED8E4-ADD8-4F79-8401-4977AC6E39EF}"/>
                </a:ext>
              </a:extLst>
            </p:cNvPr>
            <p:cNvSpPr/>
            <p:nvPr/>
          </p:nvSpPr>
          <p:spPr>
            <a:xfrm>
              <a:off x="6338865" y="2458667"/>
              <a:ext cx="154738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GcmPush</a:t>
              </a:r>
              <a:endPara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Notification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5F0A30-A8FC-48FE-8164-5F2FF353A8DD}"/>
                </a:ext>
              </a:extLst>
            </p:cNvPr>
            <p:cNvSpPr txBox="1"/>
            <p:nvPr/>
          </p:nvSpPr>
          <p:spPr>
            <a:xfrm>
              <a:off x="6338865" y="2016034"/>
              <a:ext cx="1547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</a:t>
              </a:r>
              <a:r>
                <a:rPr lang="en-US" altLang="ko-KR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Util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&gt;&gt;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8848345D-51D3-4943-8619-30F3490B14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52" y="1181468"/>
            <a:ext cx="1404489" cy="803638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6C4C962-AFB6-4B3A-8BB5-B83A081AE575}"/>
              </a:ext>
            </a:extLst>
          </p:cNvPr>
          <p:cNvCxnSpPr>
            <a:endCxn id="59" idx="1"/>
          </p:cNvCxnSpPr>
          <p:nvPr/>
        </p:nvCxnSpPr>
        <p:spPr>
          <a:xfrm flipV="1">
            <a:off x="9209414" y="1583287"/>
            <a:ext cx="495938" cy="903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4D32050-1180-46C9-A38D-3E7F83455B9A}"/>
              </a:ext>
            </a:extLst>
          </p:cNvPr>
          <p:cNvCxnSpPr>
            <a:stCxn id="27" idx="0"/>
            <a:endCxn id="59" idx="3"/>
          </p:cNvCxnSpPr>
          <p:nvPr/>
        </p:nvCxnSpPr>
        <p:spPr>
          <a:xfrm flipH="1" flipV="1">
            <a:off x="11109841" y="1583287"/>
            <a:ext cx="576467" cy="1343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70B32A0-9441-4D10-BAFD-8EEE1D17CFEA}"/>
              </a:ext>
            </a:extLst>
          </p:cNvPr>
          <p:cNvSpPr txBox="1"/>
          <p:nvPr/>
        </p:nvSpPr>
        <p:spPr>
          <a:xfrm>
            <a:off x="3298601" y="1535980"/>
            <a:ext cx="105624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1C83E7-EEC0-4E5C-9982-AE3281219508}"/>
              </a:ext>
            </a:extLst>
          </p:cNvPr>
          <p:cNvSpPr txBox="1"/>
          <p:nvPr/>
        </p:nvSpPr>
        <p:spPr>
          <a:xfrm>
            <a:off x="4786903" y="1531593"/>
            <a:ext cx="151269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presenter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7D9FB53-F1A3-413A-B8A7-016C581770DB}"/>
              </a:ext>
            </a:extLst>
          </p:cNvPr>
          <p:cNvSpPr/>
          <p:nvPr/>
        </p:nvSpPr>
        <p:spPr>
          <a:xfrm>
            <a:off x="3202025" y="2076306"/>
            <a:ext cx="12184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대기모드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EFAB676-9497-4FFC-AD27-924DC92740E9}"/>
              </a:ext>
            </a:extLst>
          </p:cNvPr>
          <p:cNvSpPr/>
          <p:nvPr/>
        </p:nvSpPr>
        <p:spPr>
          <a:xfrm>
            <a:off x="3207600" y="3864561"/>
            <a:ext cx="12184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실행모드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54B701-78F3-48A5-AEC8-B4A193BBDD8F}"/>
              </a:ext>
            </a:extLst>
          </p:cNvPr>
          <p:cNvSpPr/>
          <p:nvPr/>
        </p:nvSpPr>
        <p:spPr>
          <a:xfrm>
            <a:off x="4989124" y="2107660"/>
            <a:ext cx="121847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Weather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AFBC69-7C2D-458D-857D-05D04F903C01}"/>
              </a:ext>
            </a:extLst>
          </p:cNvPr>
          <p:cNvSpPr/>
          <p:nvPr/>
        </p:nvSpPr>
        <p:spPr>
          <a:xfrm>
            <a:off x="5122708" y="3014448"/>
            <a:ext cx="1003663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Date&amp;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Alarm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ED5DB7-ECBD-4D0B-BAEC-18A6882B39E6}"/>
              </a:ext>
            </a:extLst>
          </p:cNvPr>
          <p:cNvSpPr/>
          <p:nvPr/>
        </p:nvSpPr>
        <p:spPr>
          <a:xfrm>
            <a:off x="4960408" y="3921236"/>
            <a:ext cx="121847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</a:rPr>
              <a:t>calendar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47A3D68-FA1C-46AA-BBC0-7BA4C8C3CDD3}"/>
              </a:ext>
            </a:extLst>
          </p:cNvPr>
          <p:cNvSpPr/>
          <p:nvPr/>
        </p:nvSpPr>
        <p:spPr>
          <a:xfrm>
            <a:off x="4728193" y="4587589"/>
            <a:ext cx="1740338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Clothes</a:t>
            </a: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Coordination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highlight>
                <a:srgbClr val="C0C0C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CFF5431-BFFF-4476-996F-73B023A9FC7D}"/>
              </a:ext>
            </a:extLst>
          </p:cNvPr>
          <p:cNvSpPr/>
          <p:nvPr/>
        </p:nvSpPr>
        <p:spPr>
          <a:xfrm>
            <a:off x="4793857" y="5506405"/>
            <a:ext cx="1755958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….</a:t>
            </a:r>
          </a:p>
          <a:p>
            <a:pPr algn="ctr"/>
            <a:r>
              <a:rPr lang="ko-KR" altLang="en-US" sz="1200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확장에 능동적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outerShdw dist="38100" dir="2640000" algn="bl" rotWithShape="0">
                  <a:schemeClr val="accent1"/>
                </a:outerShdw>
              </a:effectLst>
              <a:highlight>
                <a:srgbClr val="C0C0C0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1E81DCB-DD0C-458B-81D7-593FF2A00274}"/>
              </a:ext>
            </a:extLst>
          </p:cNvPr>
          <p:cNvCxnSpPr>
            <a:stCxn id="75" idx="3"/>
            <a:endCxn id="15" idx="1"/>
          </p:cNvCxnSpPr>
          <p:nvPr/>
        </p:nvCxnSpPr>
        <p:spPr>
          <a:xfrm>
            <a:off x="6207600" y="2430826"/>
            <a:ext cx="691865" cy="2080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DC5E5CFA-18CA-4753-890B-19EB9CE13DF5}"/>
              </a:ext>
            </a:extLst>
          </p:cNvPr>
          <p:cNvCxnSpPr>
            <a:stCxn id="76" idx="3"/>
          </p:cNvCxnSpPr>
          <p:nvPr/>
        </p:nvCxnSpPr>
        <p:spPr>
          <a:xfrm>
            <a:off x="6126371" y="3337614"/>
            <a:ext cx="763349" cy="1197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A09C3DF-6F60-42A2-A9A9-570FB4883BB1}"/>
              </a:ext>
            </a:extLst>
          </p:cNvPr>
          <p:cNvCxnSpPr>
            <a:stCxn id="77" idx="3"/>
          </p:cNvCxnSpPr>
          <p:nvPr/>
        </p:nvCxnSpPr>
        <p:spPr>
          <a:xfrm>
            <a:off x="6178884" y="4105902"/>
            <a:ext cx="675978" cy="429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E48CD19-5EA3-461C-B301-F0DF049D81C1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6468531" y="4587591"/>
            <a:ext cx="396778" cy="323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8DDFF9B-7ACE-4747-9C79-9F0A03F50711}"/>
              </a:ext>
            </a:extLst>
          </p:cNvPr>
          <p:cNvCxnSpPr>
            <a:stCxn id="76" idx="3"/>
            <a:endCxn id="54" idx="1"/>
          </p:cNvCxnSpPr>
          <p:nvPr/>
        </p:nvCxnSpPr>
        <p:spPr>
          <a:xfrm flipV="1">
            <a:off x="6126371" y="2628893"/>
            <a:ext cx="1404469" cy="708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2ED205B-B435-41B2-ACF3-AFAE0D20F1B8}"/>
              </a:ext>
            </a:extLst>
          </p:cNvPr>
          <p:cNvCxnSpPr>
            <a:stCxn id="77" idx="3"/>
          </p:cNvCxnSpPr>
          <p:nvPr/>
        </p:nvCxnSpPr>
        <p:spPr>
          <a:xfrm flipV="1">
            <a:off x="6178884" y="2609719"/>
            <a:ext cx="1347475" cy="1496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164E687-DF11-4BBE-88B3-8A1D823F12F0}"/>
              </a:ext>
            </a:extLst>
          </p:cNvPr>
          <p:cNvSpPr txBox="1"/>
          <p:nvPr/>
        </p:nvSpPr>
        <p:spPr>
          <a:xfrm>
            <a:off x="10161905" y="2371093"/>
            <a:ext cx="1681151" cy="415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설정정보 </a:t>
            </a:r>
            <a:r>
              <a:rPr lang="ko-KR" altLang="en-US" sz="1050" b="1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푸쉬</a:t>
            </a:r>
            <a:endParaRPr lang="en-US" altLang="ko-KR" sz="1050" b="1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 데이터 등등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CC27BD1-9F25-4345-A0BC-BE95A0A3DDA5}"/>
              </a:ext>
            </a:extLst>
          </p:cNvPr>
          <p:cNvCxnSpPr>
            <a:stCxn id="73" idx="3"/>
            <a:endCxn id="75" idx="1"/>
          </p:cNvCxnSpPr>
          <p:nvPr/>
        </p:nvCxnSpPr>
        <p:spPr>
          <a:xfrm>
            <a:off x="4420501" y="2399472"/>
            <a:ext cx="568623" cy="313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31D575A1-1797-46A2-AD3F-CAEB38A6CF19}"/>
              </a:ext>
            </a:extLst>
          </p:cNvPr>
          <p:cNvCxnSpPr>
            <a:stCxn id="73" idx="3"/>
            <a:endCxn id="76" idx="1"/>
          </p:cNvCxnSpPr>
          <p:nvPr/>
        </p:nvCxnSpPr>
        <p:spPr>
          <a:xfrm>
            <a:off x="4420501" y="2399472"/>
            <a:ext cx="702207" cy="938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668F4D3-C214-4A8D-92AA-5530551C5375}"/>
              </a:ext>
            </a:extLst>
          </p:cNvPr>
          <p:cNvCxnSpPr>
            <a:stCxn id="74" idx="3"/>
            <a:endCxn id="77" idx="1"/>
          </p:cNvCxnSpPr>
          <p:nvPr/>
        </p:nvCxnSpPr>
        <p:spPr>
          <a:xfrm flipV="1">
            <a:off x="4426076" y="4105902"/>
            <a:ext cx="534332" cy="818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CF6AB0E-3139-4731-9D97-942A7458013F}"/>
              </a:ext>
            </a:extLst>
          </p:cNvPr>
          <p:cNvCxnSpPr>
            <a:stCxn id="74" idx="3"/>
          </p:cNvCxnSpPr>
          <p:nvPr/>
        </p:nvCxnSpPr>
        <p:spPr>
          <a:xfrm>
            <a:off x="4426076" y="4187727"/>
            <a:ext cx="360827" cy="8661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378D05D-D0E6-4452-9FC4-DAB40BA46A1C}"/>
              </a:ext>
            </a:extLst>
          </p:cNvPr>
          <p:cNvCxnSpPr>
            <a:stCxn id="74" idx="3"/>
            <a:endCxn id="86" idx="1"/>
          </p:cNvCxnSpPr>
          <p:nvPr/>
        </p:nvCxnSpPr>
        <p:spPr>
          <a:xfrm>
            <a:off x="4426076" y="4187727"/>
            <a:ext cx="367781" cy="15956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66DB0C6-8F47-4DAB-A696-EC418A4FA366}"/>
              </a:ext>
            </a:extLst>
          </p:cNvPr>
          <p:cNvCxnSpPr>
            <a:stCxn id="76" idx="1"/>
          </p:cNvCxnSpPr>
          <p:nvPr/>
        </p:nvCxnSpPr>
        <p:spPr>
          <a:xfrm flipH="1">
            <a:off x="4426076" y="3337614"/>
            <a:ext cx="696632" cy="850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B0E52DB-F7D6-4391-ADAE-ECB46C07F411}"/>
              </a:ext>
            </a:extLst>
          </p:cNvPr>
          <p:cNvGrpSpPr/>
          <p:nvPr/>
        </p:nvGrpSpPr>
        <p:grpSpPr>
          <a:xfrm>
            <a:off x="6865309" y="3791261"/>
            <a:ext cx="1827305" cy="1042797"/>
            <a:chOff x="6865309" y="3791261"/>
            <a:chExt cx="1827305" cy="10427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F00EAB-B7B9-4413-9666-0CE483E70621}"/>
                </a:ext>
              </a:extLst>
            </p:cNvPr>
            <p:cNvSpPr/>
            <p:nvPr/>
          </p:nvSpPr>
          <p:spPr>
            <a:xfrm>
              <a:off x="6899465" y="4187727"/>
              <a:ext cx="145424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Repository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저장소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9228D76-E072-463B-AA2C-DC8C2E4C1E4A}"/>
                </a:ext>
              </a:extLst>
            </p:cNvPr>
            <p:cNvSpPr txBox="1"/>
            <p:nvPr/>
          </p:nvSpPr>
          <p:spPr>
            <a:xfrm>
              <a:off x="6865309" y="3791261"/>
              <a:ext cx="1827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Repository &gt;&gt;</a:t>
              </a:r>
              <a:endParaRPr lang="ko-KR" altLang="en-US" sz="14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8E68AC23-DAF4-47D6-B752-6B4DEAE1288A}"/>
              </a:ext>
            </a:extLst>
          </p:cNvPr>
          <p:cNvSpPr txBox="1"/>
          <p:nvPr/>
        </p:nvSpPr>
        <p:spPr>
          <a:xfrm>
            <a:off x="6730077" y="1411937"/>
            <a:ext cx="20610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Infrastructure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38CB52BF-778B-4A7F-99ED-478B0DBE34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97" y="5356310"/>
            <a:ext cx="2234177" cy="9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9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86" grpId="0" animBg="1"/>
      <p:bldP spid="103" grpId="0" animBg="1"/>
      <p:bldP spid="1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13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6011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[Android]) [3/7]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BD122E-9060-4514-A92F-151AAC269F8F}"/>
              </a:ext>
            </a:extLst>
          </p:cNvPr>
          <p:cNvGrpSpPr/>
          <p:nvPr/>
        </p:nvGrpSpPr>
        <p:grpSpPr>
          <a:xfrm>
            <a:off x="9074290" y="4109584"/>
            <a:ext cx="2107135" cy="772561"/>
            <a:chOff x="8974704" y="4227109"/>
            <a:chExt cx="2107135" cy="77256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42066E-01B9-4198-9EAC-F533BFDA6E14}"/>
                </a:ext>
              </a:extLst>
            </p:cNvPr>
            <p:cNvSpPr/>
            <p:nvPr/>
          </p:nvSpPr>
          <p:spPr>
            <a:xfrm>
              <a:off x="8974704" y="4353339"/>
              <a:ext cx="1620958" cy="64633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Remote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en-US" altLang="ko-KR" b="1" cap="none" spc="0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HttpApiCall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9140BF0-0BEE-44CA-B4D1-779753A10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183" y="4227109"/>
              <a:ext cx="821656" cy="46166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180466-3D24-4464-9D45-95A9AEAB6362}"/>
              </a:ext>
            </a:extLst>
          </p:cNvPr>
          <p:cNvGrpSpPr/>
          <p:nvPr/>
        </p:nvGrpSpPr>
        <p:grpSpPr>
          <a:xfrm>
            <a:off x="8649623" y="5076536"/>
            <a:ext cx="1956591" cy="843571"/>
            <a:chOff x="9293741" y="5150137"/>
            <a:chExt cx="1956591" cy="84357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D8BDEF-122D-4550-9DC5-A9C821123DE3}"/>
                </a:ext>
              </a:extLst>
            </p:cNvPr>
            <p:cNvSpPr/>
            <p:nvPr/>
          </p:nvSpPr>
          <p:spPr>
            <a:xfrm>
              <a:off x="9293741" y="5347377"/>
              <a:ext cx="1276311" cy="6463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Local</a:t>
              </a: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(SQLite3)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4D380F3-FB87-4055-BCD6-5EB920677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401" y="5150137"/>
              <a:ext cx="971931" cy="461667"/>
            </a:xfrm>
            <a:prstGeom prst="rect">
              <a:avLst/>
            </a:prstGeom>
          </p:spPr>
        </p:pic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61A60F-A90B-493C-A557-BFC113AD1AC2}"/>
              </a:ext>
            </a:extLst>
          </p:cNvPr>
          <p:cNvCxnSpPr>
            <a:stCxn id="15" idx="2"/>
            <a:endCxn id="25" idx="1"/>
          </p:cNvCxnSpPr>
          <p:nvPr/>
        </p:nvCxnSpPr>
        <p:spPr>
          <a:xfrm flipV="1">
            <a:off x="10770597" y="3429000"/>
            <a:ext cx="350572" cy="11422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C0E9651-062C-4CE7-AA19-1924CAFD5DEC}"/>
              </a:ext>
            </a:extLst>
          </p:cNvPr>
          <p:cNvCxnSpPr>
            <a:cxnSpLocks/>
            <a:stCxn id="43" idx="3"/>
            <a:endCxn id="14" idx="1"/>
          </p:cNvCxnSpPr>
          <p:nvPr/>
        </p:nvCxnSpPr>
        <p:spPr>
          <a:xfrm>
            <a:off x="8353710" y="4510893"/>
            <a:ext cx="720580" cy="48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58BD64-24F1-4EBD-ABF6-E4EC7579A72F}"/>
              </a:ext>
            </a:extLst>
          </p:cNvPr>
          <p:cNvCxnSpPr>
            <a:cxnSpLocks/>
            <a:stCxn id="43" idx="3"/>
            <a:endCxn id="17" idx="1"/>
          </p:cNvCxnSpPr>
          <p:nvPr/>
        </p:nvCxnSpPr>
        <p:spPr>
          <a:xfrm>
            <a:off x="8353710" y="4510893"/>
            <a:ext cx="295913" cy="10860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DDE75CB-8723-4162-96F1-D720329C9345}"/>
              </a:ext>
            </a:extLst>
          </p:cNvPr>
          <p:cNvGrpSpPr/>
          <p:nvPr/>
        </p:nvGrpSpPr>
        <p:grpSpPr>
          <a:xfrm>
            <a:off x="10963441" y="2927168"/>
            <a:ext cx="1161391" cy="1142162"/>
            <a:chOff x="11425080" y="2927168"/>
            <a:chExt cx="1161391" cy="114216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C1F9F0-EE36-42A6-85C2-7DF67477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808" y="2927168"/>
              <a:ext cx="1003663" cy="100366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564835-DC14-44D0-AC33-DAD6AECE6AF2}"/>
                </a:ext>
              </a:extLst>
            </p:cNvPr>
            <p:cNvSpPr txBox="1"/>
            <p:nvPr/>
          </p:nvSpPr>
          <p:spPr>
            <a:xfrm>
              <a:off x="11425080" y="3792331"/>
              <a:ext cx="766920" cy="2769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Server</a:t>
              </a:r>
              <a:endPara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E3C5D2-FC87-42C3-800C-FE07A0042391}"/>
              </a:ext>
            </a:extLst>
          </p:cNvPr>
          <p:cNvCxnSpPr>
            <a:stCxn id="17" idx="3"/>
          </p:cNvCxnSpPr>
          <p:nvPr/>
        </p:nvCxnSpPr>
        <p:spPr>
          <a:xfrm>
            <a:off x="9925934" y="5596942"/>
            <a:ext cx="613631" cy="485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8304B9-F598-4ECF-A244-FA9A46B732FA}"/>
              </a:ext>
            </a:extLst>
          </p:cNvPr>
          <p:cNvGrpSpPr/>
          <p:nvPr/>
        </p:nvGrpSpPr>
        <p:grpSpPr>
          <a:xfrm>
            <a:off x="7530840" y="1863094"/>
            <a:ext cx="1547385" cy="1088964"/>
            <a:chOff x="6338865" y="2016034"/>
            <a:chExt cx="1547385" cy="108896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7DAFE6-830D-45DD-B716-009063B0F973}"/>
                </a:ext>
              </a:extLst>
            </p:cNvPr>
            <p:cNvSpPr/>
            <p:nvPr/>
          </p:nvSpPr>
          <p:spPr>
            <a:xfrm>
              <a:off x="6338865" y="2458667"/>
              <a:ext cx="154738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err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GcmPush</a:t>
              </a:r>
              <a:endPara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b="1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Notification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2FA0D4-5F0B-4C41-BCD7-582F1E72310A}"/>
                </a:ext>
              </a:extLst>
            </p:cNvPr>
            <p:cNvSpPr txBox="1"/>
            <p:nvPr/>
          </p:nvSpPr>
          <p:spPr>
            <a:xfrm>
              <a:off x="6338865" y="2016034"/>
              <a:ext cx="1547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</a:t>
              </a:r>
              <a:r>
                <a:rPr lang="en-US" altLang="ko-KR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Util</a:t>
              </a:r>
              <a:r>
                <a:rPr lang="en-US" altLang="ko-KR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&gt;&gt;</a:t>
              </a: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DC82404-127D-4BF4-99DE-1E08A70579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52" y="1181468"/>
            <a:ext cx="1404489" cy="80363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AC31888-DD23-464C-8B6C-6ACDE67157EF}"/>
              </a:ext>
            </a:extLst>
          </p:cNvPr>
          <p:cNvCxnSpPr>
            <a:endCxn id="32" idx="1"/>
          </p:cNvCxnSpPr>
          <p:nvPr/>
        </p:nvCxnSpPr>
        <p:spPr>
          <a:xfrm flipV="1">
            <a:off x="9209414" y="1583287"/>
            <a:ext cx="495938" cy="903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C4447C-F3BC-43BA-9056-D78084C95B3B}"/>
              </a:ext>
            </a:extLst>
          </p:cNvPr>
          <p:cNvCxnSpPr>
            <a:stCxn id="25" idx="0"/>
            <a:endCxn id="32" idx="3"/>
          </p:cNvCxnSpPr>
          <p:nvPr/>
        </p:nvCxnSpPr>
        <p:spPr>
          <a:xfrm flipH="1" flipV="1">
            <a:off x="11109841" y="1583287"/>
            <a:ext cx="513160" cy="1343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2E9C73-3420-4538-BC7B-9DD4E65A6171}"/>
              </a:ext>
            </a:extLst>
          </p:cNvPr>
          <p:cNvSpPr txBox="1"/>
          <p:nvPr/>
        </p:nvSpPr>
        <p:spPr>
          <a:xfrm>
            <a:off x="10161905" y="2371093"/>
            <a:ext cx="1681151" cy="415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설정정보 </a:t>
            </a:r>
            <a:r>
              <a:rPr lang="ko-KR" altLang="en-US" sz="1050" b="1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푸쉬</a:t>
            </a:r>
            <a:endParaRPr lang="en-US" altLang="ko-KR" sz="1050" b="1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105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 데이터 등등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95F665-D7EB-4AF0-89B1-92AF56C05C08}"/>
              </a:ext>
            </a:extLst>
          </p:cNvPr>
          <p:cNvGrpSpPr/>
          <p:nvPr/>
        </p:nvGrpSpPr>
        <p:grpSpPr>
          <a:xfrm>
            <a:off x="6865309" y="3791261"/>
            <a:ext cx="1827305" cy="1042797"/>
            <a:chOff x="6865309" y="3791261"/>
            <a:chExt cx="1827305" cy="104279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2E67271-AA93-4318-B31A-ECB67D04BDE0}"/>
                </a:ext>
              </a:extLst>
            </p:cNvPr>
            <p:cNvSpPr/>
            <p:nvPr/>
          </p:nvSpPr>
          <p:spPr>
            <a:xfrm>
              <a:off x="6899465" y="4187727"/>
              <a:ext cx="1454245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Repository</a:t>
              </a:r>
            </a:p>
            <a:p>
              <a:pPr algn="ctr"/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저장소</a:t>
              </a:r>
              <a:r>
                <a:rPr lang="en-US" altLang="ko-KR" b="1" cap="none" spc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EC647F-605B-4772-AD80-9EEFC8CDA50C}"/>
                </a:ext>
              </a:extLst>
            </p:cNvPr>
            <p:cNvSpPr txBox="1"/>
            <p:nvPr/>
          </p:nvSpPr>
          <p:spPr>
            <a:xfrm>
              <a:off x="6865309" y="3791261"/>
              <a:ext cx="1827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&lt;&lt; Repository &gt;&gt;</a:t>
              </a:r>
              <a:endParaRPr lang="ko-KR" altLang="en-US" sz="14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70D1C34-F91D-4BB2-99FC-9E2919D2CD4F}"/>
              </a:ext>
            </a:extLst>
          </p:cNvPr>
          <p:cNvSpPr txBox="1"/>
          <p:nvPr/>
        </p:nvSpPr>
        <p:spPr>
          <a:xfrm>
            <a:off x="6730077" y="1411937"/>
            <a:ext cx="20610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Infrastructure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D80496-6C3F-484A-8C87-3F5FDADF57D1}"/>
              </a:ext>
            </a:extLst>
          </p:cNvPr>
          <p:cNvSpPr/>
          <p:nvPr/>
        </p:nvSpPr>
        <p:spPr>
          <a:xfrm>
            <a:off x="7868672" y="3093533"/>
            <a:ext cx="2838211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재활용 가능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3436B86-0C77-45BF-A544-F8BB630FB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294" y="5273762"/>
            <a:ext cx="1114906" cy="111490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35E962B-CE84-4C90-A829-A174EF2BB1E1}"/>
              </a:ext>
            </a:extLst>
          </p:cNvPr>
          <p:cNvSpPr txBox="1"/>
          <p:nvPr/>
        </p:nvSpPr>
        <p:spPr>
          <a:xfrm>
            <a:off x="3298601" y="1535980"/>
            <a:ext cx="105624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974752-0803-429D-93B0-FF4189710DDA}"/>
              </a:ext>
            </a:extLst>
          </p:cNvPr>
          <p:cNvSpPr txBox="1"/>
          <p:nvPr/>
        </p:nvSpPr>
        <p:spPr>
          <a:xfrm>
            <a:off x="4786903" y="1531593"/>
            <a:ext cx="151269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presenter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49C980-D718-4B03-AEDF-DAE7DB3BAF87}"/>
              </a:ext>
            </a:extLst>
          </p:cNvPr>
          <p:cNvSpPr/>
          <p:nvPr/>
        </p:nvSpPr>
        <p:spPr>
          <a:xfrm>
            <a:off x="4950858" y="2243398"/>
            <a:ext cx="136447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</a:t>
            </a:r>
            <a:r>
              <a:rPr lang="ko-KR" altLang="en-US" b="1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인증및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관리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B270F8-45A3-45A2-9F90-FE69F638EFFE}"/>
              </a:ext>
            </a:extLst>
          </p:cNvPr>
          <p:cNvSpPr/>
          <p:nvPr/>
        </p:nvSpPr>
        <p:spPr>
          <a:xfrm>
            <a:off x="3170165" y="2247549"/>
            <a:ext cx="12184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Login</a:t>
            </a:r>
            <a:r>
              <a:rPr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045111E-CE77-40EC-876E-EC07A53B4F0F}"/>
              </a:ext>
            </a:extLst>
          </p:cNvPr>
          <p:cNvSpPr/>
          <p:nvPr/>
        </p:nvSpPr>
        <p:spPr>
          <a:xfrm>
            <a:off x="3165852" y="3170200"/>
            <a:ext cx="1368708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Mirror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Controller</a:t>
            </a:r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EC8F25-489E-4E38-9C68-25CBCC6540E4}"/>
              </a:ext>
            </a:extLst>
          </p:cNvPr>
          <p:cNvSpPr/>
          <p:nvPr/>
        </p:nvSpPr>
        <p:spPr>
          <a:xfrm>
            <a:off x="3169429" y="4410531"/>
            <a:ext cx="1368708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</a:t>
            </a:r>
          </a:p>
          <a:p>
            <a:pPr algn="ctr"/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Info</a:t>
            </a: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2F6DD1-678C-4F24-B928-79D181D7293D}"/>
              </a:ext>
            </a:extLst>
          </p:cNvPr>
          <p:cNvSpPr/>
          <p:nvPr/>
        </p:nvSpPr>
        <p:spPr>
          <a:xfrm>
            <a:off x="3165852" y="5538203"/>
            <a:ext cx="136870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altLang="ko-KR" b="1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etc</a:t>
            </a:r>
            <a:r>
              <a:rPr lang="en-US" altLang="ko-KR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…</a:t>
            </a:r>
          </a:p>
          <a:p>
            <a:pPr algn="ctr"/>
            <a:r>
              <a:rPr lang="en-US" altLang="ko-KR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View</a:t>
            </a:r>
            <a:endParaRPr lang="ko-KR" altLang="en-US" b="1" cap="none" spc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9D5EFB2-29C8-4374-998F-0B78B043A1FE}"/>
              </a:ext>
            </a:extLst>
          </p:cNvPr>
          <p:cNvSpPr/>
          <p:nvPr/>
        </p:nvSpPr>
        <p:spPr>
          <a:xfrm>
            <a:off x="4930780" y="3219097"/>
            <a:ext cx="136447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 서비스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76A5CCD-288E-41B9-905F-88BA6C12E38A}"/>
              </a:ext>
            </a:extLst>
          </p:cNvPr>
          <p:cNvSpPr/>
          <p:nvPr/>
        </p:nvSpPr>
        <p:spPr>
          <a:xfrm>
            <a:off x="4977753" y="4329049"/>
            <a:ext cx="114326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캘린더 </a:t>
            </a:r>
            <a:endParaRPr lang="en-US" altLang="ko-KR" b="1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메모 관리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9C56A4-26A2-42FB-B2F8-135B4B9A8643}"/>
              </a:ext>
            </a:extLst>
          </p:cNvPr>
          <p:cNvCxnSpPr>
            <a:stCxn id="51" idx="3"/>
            <a:endCxn id="43" idx="1"/>
          </p:cNvCxnSpPr>
          <p:nvPr/>
        </p:nvCxnSpPr>
        <p:spPr>
          <a:xfrm>
            <a:off x="6315334" y="2566564"/>
            <a:ext cx="584131" cy="1944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232C584-612B-4BB2-A4E4-7052D45DD41D}"/>
              </a:ext>
            </a:extLst>
          </p:cNvPr>
          <p:cNvCxnSpPr>
            <a:stCxn id="29" idx="1"/>
            <a:endCxn id="56" idx="3"/>
          </p:cNvCxnSpPr>
          <p:nvPr/>
        </p:nvCxnSpPr>
        <p:spPr>
          <a:xfrm flipH="1">
            <a:off x="6295256" y="2628893"/>
            <a:ext cx="1235584" cy="91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D9C8AB3-4611-4A3E-AF9D-23453720DC5F}"/>
              </a:ext>
            </a:extLst>
          </p:cNvPr>
          <p:cNvCxnSpPr>
            <a:stCxn id="57" idx="3"/>
            <a:endCxn id="43" idx="1"/>
          </p:cNvCxnSpPr>
          <p:nvPr/>
        </p:nvCxnSpPr>
        <p:spPr>
          <a:xfrm flipV="1">
            <a:off x="6121015" y="4510893"/>
            <a:ext cx="778450" cy="141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E620B22-2B73-49BB-AE09-81B6A3E972A9}"/>
              </a:ext>
            </a:extLst>
          </p:cNvPr>
          <p:cNvCxnSpPr>
            <a:stCxn id="52" idx="3"/>
            <a:endCxn id="51" idx="1"/>
          </p:cNvCxnSpPr>
          <p:nvPr/>
        </p:nvCxnSpPr>
        <p:spPr>
          <a:xfrm flipV="1">
            <a:off x="4388641" y="2566564"/>
            <a:ext cx="562217" cy="41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B97BF5F-D341-4F48-A7E5-6951E6FA255F}"/>
              </a:ext>
            </a:extLst>
          </p:cNvPr>
          <p:cNvCxnSpPr>
            <a:stCxn id="53" idx="3"/>
            <a:endCxn id="57" idx="1"/>
          </p:cNvCxnSpPr>
          <p:nvPr/>
        </p:nvCxnSpPr>
        <p:spPr>
          <a:xfrm>
            <a:off x="4534560" y="3631865"/>
            <a:ext cx="443193" cy="1020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8F72E05-2539-4589-8FD5-E068B0CE7A9C}"/>
              </a:ext>
            </a:extLst>
          </p:cNvPr>
          <p:cNvCxnSpPr>
            <a:stCxn id="54" idx="3"/>
          </p:cNvCxnSpPr>
          <p:nvPr/>
        </p:nvCxnSpPr>
        <p:spPr>
          <a:xfrm flipV="1">
            <a:off x="4538137" y="4673038"/>
            <a:ext cx="355268" cy="199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E91A68-EBDD-42E5-ADCA-51FC7DE663DF}"/>
              </a:ext>
            </a:extLst>
          </p:cNvPr>
          <p:cNvCxnSpPr>
            <a:endCxn id="56" idx="1"/>
          </p:cNvCxnSpPr>
          <p:nvPr/>
        </p:nvCxnSpPr>
        <p:spPr>
          <a:xfrm flipV="1">
            <a:off x="4534560" y="3542263"/>
            <a:ext cx="396220" cy="896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6457CDB0-EADF-4818-B209-B8DACADD6A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64" y="5433339"/>
            <a:ext cx="2119284" cy="12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5" grpId="0" animBg="1"/>
      <p:bldP spid="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" y="619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166" y="583451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71698" y="998576"/>
            <a:ext cx="4060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[4/7]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E7BFE84F-E4E8-43A1-89EB-7CCE99E772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14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6E5D15F-BD13-4AA6-9EF8-C1B4F3F32E6B}"/>
              </a:ext>
            </a:extLst>
          </p:cNvPr>
          <p:cNvGrpSpPr/>
          <p:nvPr/>
        </p:nvGrpSpPr>
        <p:grpSpPr>
          <a:xfrm>
            <a:off x="9576524" y="2126265"/>
            <a:ext cx="1737473" cy="1843918"/>
            <a:chOff x="10008574" y="1745752"/>
            <a:chExt cx="2040306" cy="20403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BC2B59-CE5A-48F6-82CF-32307D7C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574" y="1745752"/>
              <a:ext cx="2040306" cy="204030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E31894F-355B-44FF-94C0-4505F2D7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727" y="2765905"/>
              <a:ext cx="599114" cy="599114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29F15CD-8B2D-4D3E-BE9F-4D1971E1E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133" y="1886658"/>
            <a:ext cx="1168314" cy="165309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CF3FB8-F5D7-4731-BD83-8069F20C474F}"/>
              </a:ext>
            </a:extLst>
          </p:cNvPr>
          <p:cNvGrpSpPr/>
          <p:nvPr/>
        </p:nvGrpSpPr>
        <p:grpSpPr>
          <a:xfrm>
            <a:off x="9852820" y="1141026"/>
            <a:ext cx="2227539" cy="1681308"/>
            <a:chOff x="9724284" y="853995"/>
            <a:chExt cx="2139136" cy="196890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27167EE-8EB4-4387-AC33-E118C19B8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284" y="853995"/>
              <a:ext cx="1444955" cy="144495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11E24F-4690-4DE2-BE51-341989EB3F14}"/>
                </a:ext>
              </a:extLst>
            </p:cNvPr>
            <p:cNvSpPr txBox="1"/>
            <p:nvPr/>
          </p:nvSpPr>
          <p:spPr>
            <a:xfrm>
              <a:off x="10418465" y="2066010"/>
              <a:ext cx="1444955" cy="756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File</a:t>
              </a:r>
              <a:r>
                <a:rPr lang="ko-KR" altLang="en-US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Storage</a:t>
              </a:r>
              <a:endParaRPr lang="ko-KR" altLang="en-US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C3217D33-E1A5-41C5-A91F-1EDDF01E77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83" y="4444665"/>
            <a:ext cx="1192940" cy="154157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04EA9599-D318-4B9B-B761-D9A195F571B1}"/>
              </a:ext>
            </a:extLst>
          </p:cNvPr>
          <p:cNvGrpSpPr/>
          <p:nvPr/>
        </p:nvGrpSpPr>
        <p:grpSpPr>
          <a:xfrm>
            <a:off x="5041111" y="2017129"/>
            <a:ext cx="2040306" cy="1198447"/>
            <a:chOff x="4613241" y="2548130"/>
            <a:chExt cx="2184250" cy="204030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6B05202-BF14-4332-AEA1-D80A7C35C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6" cy="204030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D65902-5A1A-449E-8E08-97068CD4328B}"/>
                </a:ext>
              </a:extLst>
            </p:cNvPr>
            <p:cNvSpPr txBox="1"/>
            <p:nvPr/>
          </p:nvSpPr>
          <p:spPr>
            <a:xfrm>
              <a:off x="5214268" y="3890147"/>
              <a:ext cx="1583223" cy="6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0D3FA71-1BCB-456F-AF32-53442CD950E1}"/>
              </a:ext>
            </a:extLst>
          </p:cNvPr>
          <p:cNvGrpSpPr/>
          <p:nvPr/>
        </p:nvGrpSpPr>
        <p:grpSpPr>
          <a:xfrm>
            <a:off x="7647989" y="3342313"/>
            <a:ext cx="1174721" cy="978531"/>
            <a:chOff x="5114212" y="1822772"/>
            <a:chExt cx="1174721" cy="97853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936ADE5-A95E-4B84-9255-5593AFE34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212" y="1822772"/>
              <a:ext cx="1118400" cy="97853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3CE4A1B-0B80-4C01-B386-91628074F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867" y="2357603"/>
              <a:ext cx="519066" cy="43950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3357315-AB4E-44CA-BEEF-49C362E9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842" y="1949835"/>
              <a:ext cx="403569" cy="403569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B74375A-7570-4C93-BE66-729EB7113164}"/>
              </a:ext>
            </a:extLst>
          </p:cNvPr>
          <p:cNvGrpSpPr/>
          <p:nvPr/>
        </p:nvGrpSpPr>
        <p:grpSpPr>
          <a:xfrm>
            <a:off x="7432910" y="343482"/>
            <a:ext cx="2776477" cy="1332338"/>
            <a:chOff x="6534159" y="533609"/>
            <a:chExt cx="2776477" cy="133233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C115E66-DB08-494E-8A97-804DF82DA075}"/>
                </a:ext>
              </a:extLst>
            </p:cNvPr>
            <p:cNvGrpSpPr/>
            <p:nvPr/>
          </p:nvGrpSpPr>
          <p:grpSpPr>
            <a:xfrm>
              <a:off x="6534159" y="533609"/>
              <a:ext cx="2392406" cy="1241414"/>
              <a:chOff x="6652719" y="555894"/>
              <a:chExt cx="2392406" cy="1241414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CF94922-3EE2-4EF1-915C-AA30DA636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2719" y="646818"/>
                <a:ext cx="2045315" cy="115049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CB3BBA0-96CB-45BE-A385-C4E0B800C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7205" y="555894"/>
                <a:ext cx="957920" cy="115470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2BF41F8-5909-437A-B5E7-A19C16824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5082" y="757463"/>
                <a:ext cx="438849" cy="438849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F8DF83-119B-4194-96C6-7E3D56E1CCC2}"/>
                </a:ext>
              </a:extLst>
            </p:cNvPr>
            <p:cNvSpPr txBox="1"/>
            <p:nvPr/>
          </p:nvSpPr>
          <p:spPr>
            <a:xfrm>
              <a:off x="7584574" y="1496615"/>
              <a:ext cx="1726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외부 </a:t>
              </a:r>
              <a:r>
                <a:rPr lang="en-US" altLang="ko-KR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OpenApi</a:t>
              </a:r>
              <a:endParaRPr lang="ko-KR" altLang="en-US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A304F1-75FF-4377-9D20-3B0BC0A8607D}"/>
              </a:ext>
            </a:extLst>
          </p:cNvPr>
          <p:cNvGrpSpPr/>
          <p:nvPr/>
        </p:nvGrpSpPr>
        <p:grpSpPr>
          <a:xfrm>
            <a:off x="3628586" y="1796002"/>
            <a:ext cx="1424307" cy="917203"/>
            <a:chOff x="3628586" y="1796002"/>
            <a:chExt cx="1424307" cy="917203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A4610F3-66A0-4736-9149-6DC87152659A}"/>
                </a:ext>
              </a:extLst>
            </p:cNvPr>
            <p:cNvCxnSpPr>
              <a:cxnSpLocks/>
              <a:stCxn id="26" idx="3"/>
              <a:endCxn id="13" idx="1"/>
            </p:cNvCxnSpPr>
            <p:nvPr/>
          </p:nvCxnSpPr>
          <p:spPr>
            <a:xfrm flipV="1">
              <a:off x="3640447" y="2616353"/>
              <a:ext cx="1400664" cy="968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81A683-B0BF-40CD-A703-11D463606C87}"/>
                </a:ext>
              </a:extLst>
            </p:cNvPr>
            <p:cNvSpPr txBox="1"/>
            <p:nvPr/>
          </p:nvSpPr>
          <p:spPr>
            <a:xfrm>
              <a:off x="3628586" y="1796002"/>
              <a:ext cx="1424307" cy="70788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추천의상</a:t>
              </a:r>
              <a:endParaRPr lang="en-US" altLang="ko-KR" sz="10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회원정보</a:t>
              </a:r>
              <a:r>
                <a:rPr lang="en-US" altLang="ko-KR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r>
                <a:rPr lang="ko-KR" altLang="en-US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각종 컨텐츠 데이터</a:t>
              </a:r>
              <a:endParaRPr lang="en-US" altLang="ko-KR" sz="10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en-US" altLang="ko-KR" sz="10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…..</a:t>
              </a:r>
              <a:endParaRPr lang="ko-KR" altLang="en-US" sz="10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FEFDC12-3053-43CD-9E82-E41CABAEF5AD}"/>
              </a:ext>
            </a:extLst>
          </p:cNvPr>
          <p:cNvCxnSpPr>
            <a:stCxn id="13" idx="3"/>
            <a:endCxn id="6" idx="1"/>
          </p:cNvCxnSpPr>
          <p:nvPr/>
        </p:nvCxnSpPr>
        <p:spPr>
          <a:xfrm>
            <a:off x="6946959" y="2616353"/>
            <a:ext cx="2629565" cy="4318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1CCDE85-88ED-48D8-A575-4183F0B8859C}"/>
              </a:ext>
            </a:extLst>
          </p:cNvPr>
          <p:cNvCxnSpPr>
            <a:stCxn id="13" idx="3"/>
            <a:endCxn id="30" idx="1"/>
          </p:cNvCxnSpPr>
          <p:nvPr/>
        </p:nvCxnSpPr>
        <p:spPr>
          <a:xfrm flipV="1">
            <a:off x="6946959" y="1757972"/>
            <a:ext cx="2905861" cy="8583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B6A052B-D2ED-40D3-80E4-34D7B267E8B8}"/>
              </a:ext>
            </a:extLst>
          </p:cNvPr>
          <p:cNvGrpSpPr/>
          <p:nvPr/>
        </p:nvGrpSpPr>
        <p:grpSpPr>
          <a:xfrm>
            <a:off x="5762145" y="4711069"/>
            <a:ext cx="1905848" cy="1359929"/>
            <a:chOff x="5577257" y="4223024"/>
            <a:chExt cx="1905848" cy="135992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9C36C87-62F1-45D3-93D6-FF7FCEDD31BD}"/>
                </a:ext>
              </a:extLst>
            </p:cNvPr>
            <p:cNvGrpSpPr/>
            <p:nvPr/>
          </p:nvGrpSpPr>
          <p:grpSpPr>
            <a:xfrm>
              <a:off x="5577257" y="4223024"/>
              <a:ext cx="1905848" cy="1359929"/>
              <a:chOff x="5102988" y="4223024"/>
              <a:chExt cx="1942030" cy="135992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3BB5EB6-7344-4FE7-8F2D-D0B747782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988" y="4223024"/>
                <a:ext cx="1198447" cy="1198447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5440B4-E4D5-4365-B8D4-2B2B7F50564F}"/>
                  </a:ext>
                </a:extLst>
              </p:cNvPr>
              <p:cNvSpPr txBox="1"/>
              <p:nvPr/>
            </p:nvSpPr>
            <p:spPr>
              <a:xfrm>
                <a:off x="5569431" y="4936622"/>
                <a:ext cx="14755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err="1">
                    <a:highlight>
                      <a:srgbClr val="C0C0C0"/>
                    </a:highlight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Auth</a:t>
                </a:r>
                <a:r>
                  <a:rPr lang="en-US" altLang="ko-KR">
                    <a:highlight>
                      <a:srgbClr val="C0C0C0"/>
                    </a:highlight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Server</a:t>
                </a:r>
                <a:endParaRPr lang="ko-KR" altLang="en-US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C9F4C37-54E4-48A5-B3A3-303B41A5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1562" y="4378179"/>
              <a:ext cx="551119" cy="546675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88C48F-330F-4442-AA9B-42DAD399B168}"/>
              </a:ext>
            </a:extLst>
          </p:cNvPr>
          <p:cNvGrpSpPr/>
          <p:nvPr/>
        </p:nvGrpSpPr>
        <p:grpSpPr>
          <a:xfrm>
            <a:off x="4803262" y="3595278"/>
            <a:ext cx="2123857" cy="738858"/>
            <a:chOff x="3793696" y="3290380"/>
            <a:chExt cx="1982531" cy="10593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1CE0AA-FCAE-4113-A82E-0057C6E80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696" y="3396003"/>
              <a:ext cx="1046280" cy="60362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45F2454-10D7-4063-9729-BA09594D8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884" y="3290380"/>
              <a:ext cx="643039" cy="6430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7BF71D-2A51-455B-89D4-C1B68053B75D}"/>
                </a:ext>
              </a:extLst>
            </p:cNvPr>
            <p:cNvSpPr txBox="1"/>
            <p:nvPr/>
          </p:nvSpPr>
          <p:spPr>
            <a:xfrm>
              <a:off x="4279154" y="3980372"/>
              <a:ext cx="1497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highlight>
                    <a:srgbClr val="C0C0C0"/>
                  </a:highlight>
                </a:rPr>
                <a:t>패션 이미지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656F4B5-233D-48D9-9176-D6B962CF7D7B}"/>
              </a:ext>
            </a:extLst>
          </p:cNvPr>
          <p:cNvGrpSpPr/>
          <p:nvPr/>
        </p:nvGrpSpPr>
        <p:grpSpPr>
          <a:xfrm>
            <a:off x="6596886" y="3478327"/>
            <a:ext cx="1377976" cy="353252"/>
            <a:chOff x="6596886" y="3478327"/>
            <a:chExt cx="1377976" cy="35325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56BB5BC-B410-42CE-B9D5-4388D639CDCF}"/>
                </a:ext>
              </a:extLst>
            </p:cNvPr>
            <p:cNvCxnSpPr>
              <a:endCxn id="45" idx="1"/>
            </p:cNvCxnSpPr>
            <p:nvPr/>
          </p:nvCxnSpPr>
          <p:spPr>
            <a:xfrm>
              <a:off x="6671392" y="3831578"/>
              <a:ext cx="9765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4086BA-C1BE-460C-8BF8-137AD04F95A5}"/>
                </a:ext>
              </a:extLst>
            </p:cNvPr>
            <p:cNvSpPr txBox="1"/>
            <p:nvPr/>
          </p:nvSpPr>
          <p:spPr>
            <a:xfrm>
              <a:off x="6596886" y="3478327"/>
              <a:ext cx="1377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학습데이터 파싱</a:t>
              </a: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6E95DAF-C6DF-4758-A33D-D7FE544A2C54}"/>
              </a:ext>
            </a:extLst>
          </p:cNvPr>
          <p:cNvCxnSpPr>
            <a:stCxn id="13" idx="0"/>
            <a:endCxn id="50" idx="1"/>
          </p:cNvCxnSpPr>
          <p:nvPr/>
        </p:nvCxnSpPr>
        <p:spPr>
          <a:xfrm flipV="1">
            <a:off x="5994035" y="1009651"/>
            <a:ext cx="1438875" cy="1007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83E36C9-2A71-464E-A261-FCAF65AED8B6}"/>
              </a:ext>
            </a:extLst>
          </p:cNvPr>
          <p:cNvGrpSpPr/>
          <p:nvPr/>
        </p:nvGrpSpPr>
        <p:grpSpPr>
          <a:xfrm>
            <a:off x="3640447" y="2713205"/>
            <a:ext cx="2121698" cy="2597088"/>
            <a:chOff x="3640447" y="2713205"/>
            <a:chExt cx="2121698" cy="25970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6978D2A-67DB-4479-92A3-B3845AE5F867}"/>
                </a:ext>
              </a:extLst>
            </p:cNvPr>
            <p:cNvCxnSpPr>
              <a:cxnSpLocks/>
              <a:stCxn id="26" idx="3"/>
              <a:endCxn id="34" idx="1"/>
            </p:cNvCxnSpPr>
            <p:nvPr/>
          </p:nvCxnSpPr>
          <p:spPr>
            <a:xfrm>
              <a:off x="3640447" y="2713205"/>
              <a:ext cx="2121698" cy="25970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AAEF3F-F4F2-47AE-8DED-5174BFDE6478}"/>
                </a:ext>
              </a:extLst>
            </p:cNvPr>
            <p:cNvSpPr txBox="1"/>
            <p:nvPr/>
          </p:nvSpPr>
          <p:spPr>
            <a:xfrm>
              <a:off x="4751773" y="4693745"/>
              <a:ext cx="697230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login</a:t>
              </a:r>
            </a:p>
            <a:p>
              <a:r>
                <a:rPr lang="en-US" altLang="ko-KR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logout</a:t>
              </a:r>
              <a:endPara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08183768-4E13-46B9-82EF-DAA466618133}"/>
              </a:ext>
            </a:extLst>
          </p:cNvPr>
          <p:cNvCxnSpPr>
            <a:endCxn id="13" idx="1"/>
          </p:cNvCxnSpPr>
          <p:nvPr/>
        </p:nvCxnSpPr>
        <p:spPr>
          <a:xfrm rot="5400000" flipH="1" flipV="1">
            <a:off x="3002118" y="3176458"/>
            <a:ext cx="2599098" cy="147888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D5868C-1DC7-4550-9D1D-86127D9F2CD1}"/>
              </a:ext>
            </a:extLst>
          </p:cNvPr>
          <p:cNvSpPr txBox="1"/>
          <p:nvPr/>
        </p:nvSpPr>
        <p:spPr>
          <a:xfrm>
            <a:off x="2478405" y="3959158"/>
            <a:ext cx="1405395" cy="2616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 관리 및 설정 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5F7638F-47E7-4978-BB9E-AEAB426D6556}"/>
              </a:ext>
            </a:extLst>
          </p:cNvPr>
          <p:cNvCxnSpPr>
            <a:stCxn id="36" idx="3"/>
          </p:cNvCxnSpPr>
          <p:nvPr/>
        </p:nvCxnSpPr>
        <p:spPr>
          <a:xfrm>
            <a:off x="3562223" y="5215452"/>
            <a:ext cx="2193193" cy="948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6E6F3DB-2468-4A80-80A0-979EA8042D68}"/>
              </a:ext>
            </a:extLst>
          </p:cNvPr>
          <p:cNvGrpSpPr/>
          <p:nvPr/>
        </p:nvGrpSpPr>
        <p:grpSpPr>
          <a:xfrm>
            <a:off x="7472080" y="3048224"/>
            <a:ext cx="2104444" cy="2262070"/>
            <a:chOff x="7472080" y="3048224"/>
            <a:chExt cx="2104444" cy="2262070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8D652B5E-1F81-4CD5-AB53-85A7D76B78D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7561385" y="3048224"/>
              <a:ext cx="2015139" cy="2262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F5E4309-E90B-459D-B316-6B0B6D64F0E2}"/>
                </a:ext>
              </a:extLst>
            </p:cNvPr>
            <p:cNvSpPr txBox="1"/>
            <p:nvPr/>
          </p:nvSpPr>
          <p:spPr>
            <a:xfrm>
              <a:off x="7472080" y="4640237"/>
              <a:ext cx="1624285" cy="27699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 인증정보 조회</a:t>
              </a:r>
              <a:endPara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7D33A48-EBA4-4F64-8490-8D6ACA58CF44}"/>
              </a:ext>
            </a:extLst>
          </p:cNvPr>
          <p:cNvGrpSpPr/>
          <p:nvPr/>
        </p:nvGrpSpPr>
        <p:grpSpPr>
          <a:xfrm>
            <a:off x="7667993" y="4624529"/>
            <a:ext cx="3111830" cy="1659024"/>
            <a:chOff x="7667993" y="4624529"/>
            <a:chExt cx="3111830" cy="165902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662006-B1B5-401A-B19C-64E66C7CED8E}"/>
                </a:ext>
              </a:extLst>
            </p:cNvPr>
            <p:cNvGrpSpPr/>
            <p:nvPr/>
          </p:nvGrpSpPr>
          <p:grpSpPr>
            <a:xfrm>
              <a:off x="9042350" y="4624529"/>
              <a:ext cx="1737473" cy="1659024"/>
              <a:chOff x="7339614" y="3595652"/>
              <a:chExt cx="2040306" cy="204030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D8EDFC1-F102-4A62-A707-E11407660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9614" y="3595652"/>
                <a:ext cx="2040306" cy="204030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807EEE7-F804-4D57-A597-AE448916F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1702" y="4725508"/>
                <a:ext cx="739127" cy="624017"/>
              </a:xfrm>
              <a:prstGeom prst="rect">
                <a:avLst/>
              </a:prstGeom>
            </p:spPr>
          </p:pic>
        </p:grp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76192116-054A-4EE0-A061-1AE559A320E9}"/>
                </a:ext>
              </a:extLst>
            </p:cNvPr>
            <p:cNvCxnSpPr>
              <a:stCxn id="54" idx="3"/>
              <a:endCxn id="23" idx="1"/>
            </p:cNvCxnSpPr>
            <p:nvPr/>
          </p:nvCxnSpPr>
          <p:spPr>
            <a:xfrm flipV="1">
              <a:off x="7667993" y="5454041"/>
              <a:ext cx="1374357" cy="2937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4322CD7-3C62-4ACD-BE95-CBD70A8DC45C}"/>
                </a:ext>
              </a:extLst>
            </p:cNvPr>
            <p:cNvSpPr txBox="1"/>
            <p:nvPr/>
          </p:nvSpPr>
          <p:spPr>
            <a:xfrm>
              <a:off x="7725273" y="5805767"/>
              <a:ext cx="1594573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토큰 생성 및 토큰 만료</a:t>
              </a:r>
            </a:p>
          </p:txBody>
        </p:sp>
      </p:grp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438CF2D-6508-45DC-9DE4-1816C744B53B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576524" y="3048224"/>
            <a:ext cx="0" cy="4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128B44A-6C30-4E14-BE34-82D71FEE7803}"/>
              </a:ext>
            </a:extLst>
          </p:cNvPr>
          <p:cNvCxnSpPr>
            <a:stCxn id="47" idx="3"/>
          </p:cNvCxnSpPr>
          <p:nvPr/>
        </p:nvCxnSpPr>
        <p:spPr>
          <a:xfrm flipV="1">
            <a:off x="8687188" y="3123784"/>
            <a:ext cx="869496" cy="547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CA51D3D-71A1-4F26-BAEA-D20B07F260FC}"/>
              </a:ext>
            </a:extLst>
          </p:cNvPr>
          <p:cNvSpPr txBox="1"/>
          <p:nvPr/>
        </p:nvSpPr>
        <p:spPr>
          <a:xfrm>
            <a:off x="7965372" y="3121320"/>
            <a:ext cx="1067488" cy="261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/>
              <a:t>학습결과저장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4772F23-F536-40A1-8AD3-AFD021DBCFE8}"/>
              </a:ext>
            </a:extLst>
          </p:cNvPr>
          <p:cNvCxnSpPr>
            <a:stCxn id="47" idx="0"/>
          </p:cNvCxnSpPr>
          <p:nvPr/>
        </p:nvCxnSpPr>
        <p:spPr>
          <a:xfrm flipV="1">
            <a:off x="8485404" y="1757972"/>
            <a:ext cx="1337313" cy="1711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859EC56-A290-4116-AF15-25A488B4E9B7}"/>
              </a:ext>
            </a:extLst>
          </p:cNvPr>
          <p:cNvSpPr txBox="1"/>
          <p:nvPr/>
        </p:nvSpPr>
        <p:spPr>
          <a:xfrm>
            <a:off x="8403804" y="2483422"/>
            <a:ext cx="1331702" cy="2616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학습데이터 축적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F47DD6E-9A37-42BA-93D4-A6CC79CE6786}"/>
              </a:ext>
            </a:extLst>
          </p:cNvPr>
          <p:cNvSpPr txBox="1"/>
          <p:nvPr/>
        </p:nvSpPr>
        <p:spPr>
          <a:xfrm>
            <a:off x="2535527" y="3369913"/>
            <a:ext cx="1000899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스마트거울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0D8EE1C-2D64-419A-9DA1-079593211D3C}"/>
              </a:ext>
            </a:extLst>
          </p:cNvPr>
          <p:cNvSpPr txBox="1"/>
          <p:nvPr/>
        </p:nvSpPr>
        <p:spPr>
          <a:xfrm>
            <a:off x="2502297" y="5960763"/>
            <a:ext cx="1000899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앱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</a:t>
            </a:r>
            <a:r>
              <a:rPr lang="en-US" altLang="ko-KR" sz="12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DD3FE075-4BB4-495F-8171-F1D9A3F878B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70" y="5907101"/>
            <a:ext cx="1471906" cy="64866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8AF86D22-B367-481C-B44B-1971DBB8032B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02" y="5892884"/>
            <a:ext cx="720681" cy="5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90" grpId="0" animBg="1"/>
      <p:bldP spid="9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DE4FF2-85EF-46E6-9AC4-253386BB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313" y="1334976"/>
            <a:ext cx="8805449" cy="5220793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15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317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[5/7]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E88908-FB41-4705-9F0D-5839CE89BBEB}"/>
              </a:ext>
            </a:extLst>
          </p:cNvPr>
          <p:cNvSpPr/>
          <p:nvPr/>
        </p:nvSpPr>
        <p:spPr>
          <a:xfrm>
            <a:off x="5992018" y="1543586"/>
            <a:ext cx="1294837" cy="171545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47F12E-D8E1-4523-83CD-6635594733DD}"/>
              </a:ext>
            </a:extLst>
          </p:cNvPr>
          <p:cNvSpPr/>
          <p:nvPr/>
        </p:nvSpPr>
        <p:spPr>
          <a:xfrm>
            <a:off x="6074979" y="3561271"/>
            <a:ext cx="1923392" cy="103940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281380-3922-47E0-8D06-84EC68B83BA3}"/>
              </a:ext>
            </a:extLst>
          </p:cNvPr>
          <p:cNvSpPr/>
          <p:nvPr/>
        </p:nvSpPr>
        <p:spPr>
          <a:xfrm>
            <a:off x="6270056" y="5077883"/>
            <a:ext cx="1728315" cy="8902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49C10E-94C8-4FA5-AFCA-4C3EC8AEB1E7}"/>
              </a:ext>
            </a:extLst>
          </p:cNvPr>
          <p:cNvSpPr/>
          <p:nvPr/>
        </p:nvSpPr>
        <p:spPr>
          <a:xfrm>
            <a:off x="7320912" y="1393617"/>
            <a:ext cx="677459" cy="403024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2AD310-80B1-40B5-867F-D78ACD7C8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678" y="3468113"/>
            <a:ext cx="2128357" cy="13876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19C135-72CF-4FD8-97CD-59407BA50C1A}"/>
              </a:ext>
            </a:extLst>
          </p:cNvPr>
          <p:cNvSpPr/>
          <p:nvPr/>
        </p:nvSpPr>
        <p:spPr>
          <a:xfrm>
            <a:off x="10515117" y="3121223"/>
            <a:ext cx="1294837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</a:rPr>
              <a:t>ER Diagram</a:t>
            </a:r>
            <a:endParaRPr lang="ko-KR" altLang="en-US" sz="1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D3C478-86F3-4E8A-A36F-02C42FAD9C4E}"/>
              </a:ext>
            </a:extLst>
          </p:cNvPr>
          <p:cNvSpPr/>
          <p:nvPr/>
        </p:nvSpPr>
        <p:spPr>
          <a:xfrm>
            <a:off x="3821946" y="1481120"/>
            <a:ext cx="938415" cy="1314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F53AD-BFD0-49B0-AFE2-483C95351953}"/>
              </a:ext>
            </a:extLst>
          </p:cNvPr>
          <p:cNvSpPr/>
          <p:nvPr/>
        </p:nvSpPr>
        <p:spPr>
          <a:xfrm>
            <a:off x="3696464" y="3216154"/>
            <a:ext cx="938415" cy="1460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5F88A2-E66D-4D20-BE3D-E04D0F03732F}"/>
              </a:ext>
            </a:extLst>
          </p:cNvPr>
          <p:cNvSpPr/>
          <p:nvPr/>
        </p:nvSpPr>
        <p:spPr>
          <a:xfrm>
            <a:off x="3447148" y="5366172"/>
            <a:ext cx="1187731" cy="6019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DA2C55-4BEE-4922-8AA3-040D7C29C6EB}"/>
              </a:ext>
            </a:extLst>
          </p:cNvPr>
          <p:cNvSpPr/>
          <p:nvPr/>
        </p:nvSpPr>
        <p:spPr>
          <a:xfrm>
            <a:off x="2619746" y="1907695"/>
            <a:ext cx="938415" cy="461665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EA488-98AA-4C11-81EC-F1A73EAC0A45}"/>
              </a:ext>
            </a:extLst>
          </p:cNvPr>
          <p:cNvSpPr/>
          <p:nvPr/>
        </p:nvSpPr>
        <p:spPr>
          <a:xfrm>
            <a:off x="2617766" y="3691205"/>
            <a:ext cx="938415" cy="461665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1A5AFC-EC8A-42C1-8D5B-8F8BAA3D93E2}"/>
              </a:ext>
            </a:extLst>
          </p:cNvPr>
          <p:cNvSpPr txBox="1"/>
          <p:nvPr/>
        </p:nvSpPr>
        <p:spPr>
          <a:xfrm>
            <a:off x="4444534" y="5099881"/>
            <a:ext cx="1187731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+mn-ea"/>
                <a:hlinkClick r:id="rId6"/>
              </a:rPr>
              <a:t>www.ksr.pe.kr</a:t>
            </a:r>
            <a:endParaRPr lang="ko-KR" altLang="en-US" sz="120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675" y="555894"/>
            <a:ext cx="3313899" cy="236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41" y="3047090"/>
            <a:ext cx="2315495" cy="163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56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7" grpId="0" animBg="1"/>
      <p:bldP spid="1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16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317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(Details[6/7])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FF84099-6621-42B5-B8C8-BB53D2F13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481978"/>
              </p:ext>
            </p:extLst>
          </p:nvPr>
        </p:nvGraphicFramePr>
        <p:xfrm>
          <a:off x="2197596" y="1317059"/>
          <a:ext cx="4569993" cy="1639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260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404733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41825">
                <a:tc gridSpan="2">
                  <a:txBody>
                    <a:bodyPr/>
                    <a:lstStyle/>
                    <a:p>
                      <a:pPr marL="0" lv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dirty="0" err="1"/>
                        <a:t>FileUtil</a:t>
                      </a:r>
                      <a:endParaRPr lang="ko-KR" altLang="en-US" sz="1100" b="1" dirty="0"/>
                    </a:p>
                  </a:txBody>
                  <a:tcPr marT="41564" marB="415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92488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uploadFile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originalName,String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fileOwnerEmail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,byte[]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fileData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b="1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/>
                        <a:t>파일 형식 데이터를 파일 스토리지에 저장 </a:t>
                      </a: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b="1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makeIcon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uploadPath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path, 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b="1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이미지 파일의 썸네일을 생성한다</a:t>
                      </a: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100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2165287077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makeDir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uploadPath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String... paths)</a:t>
                      </a:r>
                      <a:endParaRPr lang="ko-KR" altLang="en-US" sz="800" b="1"/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100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3836762720"/>
                  </a:ext>
                </a:extLst>
              </a:tr>
              <a:tr h="2178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파일 형식 데이터 저장에 필요한 파일 구조를 생성한다</a:t>
                      </a: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100" dirty="0"/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150041918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7397E4E-0617-420A-83C1-A7BD1C36F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750386"/>
              </p:ext>
            </p:extLst>
          </p:nvPr>
        </p:nvGraphicFramePr>
        <p:xfrm>
          <a:off x="2269370" y="4280670"/>
          <a:ext cx="4636874" cy="1105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594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7584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WeatherOpenApiUtil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41179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WeatherDTO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requestWeather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startDt,String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endDt,int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stnIds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4117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/>
                        <a:t>기상청 </a:t>
                      </a:r>
                      <a:r>
                        <a:rPr lang="en-US" altLang="ko-KR" sz="800" err="1"/>
                        <a:t>api</a:t>
                      </a:r>
                      <a:r>
                        <a:rPr lang="en-US" altLang="ko-KR" sz="800"/>
                        <a:t> </a:t>
                      </a:r>
                      <a:r>
                        <a:rPr lang="ko-KR" altLang="en-US" sz="800"/>
                        <a:t>에서 필요한 예보 정보를 가져온다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33928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3D05E41-834E-4B07-92A3-C75E7C817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99185"/>
              </p:ext>
            </p:extLst>
          </p:nvPr>
        </p:nvGraphicFramePr>
        <p:xfrm>
          <a:off x="6918281" y="280366"/>
          <a:ext cx="4891070" cy="199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372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19698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3255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Other…Service ………….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email,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/>
                        <a:t>End-User</a:t>
                      </a:r>
                      <a:r>
                        <a:rPr lang="ko-KR" altLang="en-US" sz="800"/>
                        <a:t>가 요청한  컨텐츠의 정보를 불어온다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825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registerContents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userEmail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originalFileName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byte[]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fileBytes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/>
                        <a:t>End-user</a:t>
                      </a:r>
                      <a:r>
                        <a:rPr lang="ko-KR" altLang="en-US" sz="800" b="1" dirty="0"/>
                        <a:t>의 </a:t>
                      </a:r>
                      <a:r>
                        <a:rPr lang="ko-KR" altLang="en-US" sz="800" b="1" dirty="0" err="1"/>
                        <a:t>컨텐츠</a:t>
                      </a:r>
                      <a:r>
                        <a:rPr lang="ko-KR" altLang="en-US" sz="800" b="1" dirty="0"/>
                        <a:t> 업로드요청을 처리한다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deleteContents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userEmil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/>
                        <a:t>End-User</a:t>
                      </a:r>
                      <a:r>
                        <a:rPr lang="ko-KR" altLang="en-US" sz="800" b="1"/>
                        <a:t>의 컨텐츠 삭제요청 처리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805CC48-B211-4A4C-8F52-EE63AA7E6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29434"/>
              </p:ext>
            </p:extLst>
          </p:nvPr>
        </p:nvGraphicFramePr>
        <p:xfrm>
          <a:off x="6956756" y="559185"/>
          <a:ext cx="4891070" cy="193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372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19698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3255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ScheduleService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Schedule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requestSchedule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Stirng</a:t>
                      </a:r>
                      <a:r>
                        <a:rPr lang="en-US" altLang="ko-KR" sz="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userEmail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회원의 캘린더 일정 정보를 불러온다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825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registerSchedule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(Schedule</a:t>
                      </a:r>
                      <a:r>
                        <a:rPr lang="en-US" altLang="ko-KR" sz="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scheduel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/>
                        <a:t>회원 의 일정을 서버 </a:t>
                      </a:r>
                      <a:r>
                        <a:rPr lang="en-US" altLang="ko-KR" sz="800" b="1" dirty="0" err="1"/>
                        <a:t>db</a:t>
                      </a:r>
                      <a:r>
                        <a:rPr lang="ko-KR" altLang="en-US" sz="800" b="1" dirty="0"/>
                        <a:t>에 백업 해놓는다</a:t>
                      </a:r>
                      <a:r>
                        <a:rPr lang="en-US" altLang="ko-KR" sz="800" b="1" dirty="0"/>
                        <a:t>.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deleteSchedule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(Long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schedueleId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 dirty="0"/>
                        <a:t>회원 일정 삭제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311C4AC-3D2B-4155-80E0-FCA936410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3632"/>
              </p:ext>
            </p:extLst>
          </p:nvPr>
        </p:nvGraphicFramePr>
        <p:xfrm>
          <a:off x="7032552" y="2687216"/>
          <a:ext cx="4891070" cy="193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1372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19698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599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MemberInfoService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email,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966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회원 가입</a:t>
                      </a:r>
                      <a:r>
                        <a:rPr lang="en-US" altLang="ko-KR" sz="800" dirty="0"/>
                        <a:t>!</a:t>
                      </a:r>
                      <a:endParaRPr lang="ko-KR" altLang="en-US" sz="800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825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registerMemberAccount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MemberAccount</a:t>
                      </a:r>
                      <a:r>
                        <a:rPr lang="en-US" altLang="ko-KR" sz="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account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/>
                        <a:t>회원 개인 정보</a:t>
                      </a:r>
                      <a:r>
                        <a:rPr lang="ko-KR" altLang="en-US" sz="800" b="1" baseline="0" dirty="0"/>
                        <a:t> 요청</a:t>
                      </a:r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deleteContents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userEmil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/>
                        <a:t>End-User</a:t>
                      </a:r>
                      <a:r>
                        <a:rPr lang="ko-KR" altLang="en-US" sz="800" b="0" dirty="0"/>
                        <a:t>의 </a:t>
                      </a:r>
                      <a:r>
                        <a:rPr lang="ko-KR" altLang="en-US" sz="800" b="0" dirty="0" err="1"/>
                        <a:t>컨텐츠</a:t>
                      </a:r>
                      <a:r>
                        <a:rPr lang="ko-KR" altLang="en-US" sz="800" b="0" dirty="0"/>
                        <a:t> 삭제요청 처리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94892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A00B999-A53F-4E09-AC27-48D1B10A5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913239"/>
              </p:ext>
            </p:extLst>
          </p:nvPr>
        </p:nvGraphicFramePr>
        <p:xfrm>
          <a:off x="7130270" y="4716650"/>
          <a:ext cx="4486341" cy="199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0907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95434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1943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ContentsService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199427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email,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16435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/>
                        <a:t>End-User</a:t>
                      </a:r>
                      <a:r>
                        <a:rPr lang="ko-KR" altLang="en-US" sz="800"/>
                        <a:t>가 요청한  컨텐츠의 정보를 불어온다</a:t>
                      </a:r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3620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FileInfo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registerContents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userEmail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originalFileName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byte[]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fileBytes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/>
                        <a:t>End-user</a:t>
                      </a:r>
                      <a:r>
                        <a:rPr lang="ko-KR" altLang="en-US" sz="800" b="1"/>
                        <a:t>의 컨텐츠 업로드요청을 처리한다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07640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deleteContents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userEmil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fileNickName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838248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/>
                        <a:t>End-User</a:t>
                      </a:r>
                      <a:r>
                        <a:rPr lang="ko-KR" altLang="en-US" sz="800" b="1"/>
                        <a:t>의 컨텐츠 삭제요청 처리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22970"/>
                  </a:ext>
                </a:extLst>
              </a:tr>
              <a:tr h="152591"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4163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6BDA7B6-C639-4926-9374-A4F9CF12B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582177"/>
              </p:ext>
            </p:extLst>
          </p:nvPr>
        </p:nvGraphicFramePr>
        <p:xfrm>
          <a:off x="2262746" y="5452720"/>
          <a:ext cx="4636874" cy="127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594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6043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RetrofitService</a:t>
                      </a:r>
                      <a:endParaRPr lang="ko-KR" altLang="en-US" sz="1200" b="1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Call&lt;List&gt;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GETDomain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(Domain domain)</a:t>
                      </a:r>
                      <a:endParaRPr lang="ko-KR" altLang="en-US" sz="800" b="1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Call&lt;void&gt; </a:t>
                      </a:r>
                      <a:r>
                        <a:rPr lang="en-US" altLang="ko-KR" sz="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POSTDomain</a:t>
                      </a:r>
                      <a:r>
                        <a:rPr lang="en-US" altLang="ko-KR" sz="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(Domain domain)</a:t>
                      </a:r>
                      <a:endParaRPr lang="ko-KR" altLang="en-US" sz="80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Call&lt;void&gt;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DELETEDomain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(Domain domain)</a:t>
                      </a:r>
                      <a:endParaRPr lang="ko-KR" altLang="en-US" sz="800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512716233"/>
                  </a:ext>
                </a:extLst>
              </a:tr>
              <a:tr h="2775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/>
                        <a:t>Remote </a:t>
                      </a:r>
                      <a:r>
                        <a:rPr lang="ko-KR" altLang="en-US" sz="800" b="1" dirty="0"/>
                        <a:t>데이터 조회 </a:t>
                      </a:r>
                      <a:r>
                        <a:rPr lang="en-US" altLang="ko-KR" sz="800" b="1" dirty="0"/>
                        <a:t>,</a:t>
                      </a:r>
                      <a:r>
                        <a:rPr lang="ko-KR" altLang="en-US" sz="800" b="1" dirty="0"/>
                        <a:t>삽입 삭제 기능 처리</a:t>
                      </a:r>
                      <a:r>
                        <a:rPr lang="ko-KR" altLang="en-US" sz="1100" b="1" dirty="0"/>
                        <a:t> </a:t>
                      </a:r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17609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6BDA7B6-C639-4926-9374-A4F9CF12B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56667"/>
              </p:ext>
            </p:extLst>
          </p:nvPr>
        </p:nvGraphicFramePr>
        <p:xfrm>
          <a:off x="2340501" y="3160500"/>
          <a:ext cx="4636874" cy="76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594">
                  <a:extLst>
                    <a:ext uri="{9D8B030D-6E8A-4147-A177-3AD203B41FA5}">
                      <a16:colId xmlns:a16="http://schemas.microsoft.com/office/drawing/2014/main" val="3925880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08384546"/>
                    </a:ext>
                  </a:extLst>
                </a:gridCol>
              </a:tblGrid>
              <a:tr h="26043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BusinnessPresenter</a:t>
                      </a:r>
                      <a:endParaRPr lang="ko-KR" altLang="en-US" sz="1200" b="1" dirty="0"/>
                    </a:p>
                  </a:txBody>
                  <a:tcPr marT="50292" marB="502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6442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getProjectInfo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(token </a:t>
                      </a:r>
                      <a:r>
                        <a:rPr lang="en-US" altLang="ko-KR" sz="8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token,String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email) </a:t>
                      </a:r>
                      <a:r>
                        <a:rPr lang="ko-KR" altLang="en-US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비동기적 데이터 요청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800" b="1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3870339444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removeProjectData</a:t>
                      </a:r>
                      <a:r>
                        <a:rPr lang="en-US" altLang="ko-KR" sz="8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id) </a:t>
                      </a:r>
                      <a:r>
                        <a:rPr lang="ko-KR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비동기적 데이터 삭제 요청 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r>
                        <a:rPr lang="ko-KR" alt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에서 작업</a:t>
                      </a:r>
                      <a:endParaRPr lang="ko-KR" altLang="en-US" sz="800" dirty="0"/>
                    </a:p>
                  </a:txBody>
                  <a:tcPr marT="28388" marB="2838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28388" marB="28388"/>
                </a:tc>
                <a:extLst>
                  <a:ext uri="{0D108BD9-81ED-4DB2-BD59-A6C34878D82A}">
                    <a16:rowId xmlns:a16="http://schemas.microsoft.com/office/drawing/2014/main" val="2919143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11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5" y="-763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+mn-ea"/>
              <a:ea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17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의상을 추천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의상을 추천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2303D4-9026-4D4E-936B-EA37DD764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35" y="2939810"/>
            <a:ext cx="2927590" cy="29275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5E9273-7E11-4EC3-A819-4C81D37F6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50" y="2875952"/>
            <a:ext cx="3603934" cy="28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36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5" y="-763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18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91600"/>
            <a:ext cx="5115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 추천 알고리즘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의상은 자신이 촬영 후 태그를 붙인다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 이미지에 색상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 정보를 넣는다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2303D4-9026-4D4E-936B-EA37DD764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10" y="4163328"/>
            <a:ext cx="1697225" cy="1697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4088854" y="3658412"/>
            <a:ext cx="511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코트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526150" y="4027744"/>
            <a:ext cx="2928945" cy="984196"/>
            <a:chOff x="7526150" y="4027744"/>
            <a:chExt cx="2928945" cy="984196"/>
          </a:xfrm>
        </p:grpSpPr>
        <p:sp>
          <p:nvSpPr>
            <p:cNvPr id="3" name="직사각형 2"/>
            <p:cNvSpPr/>
            <p:nvPr/>
          </p:nvSpPr>
          <p:spPr>
            <a:xfrm>
              <a:off x="7526150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색상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51479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종류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48494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의상</a:t>
              </a:r>
              <a:endParaRPr lang="en-US" altLang="ko-KR" dirty="0"/>
            </a:p>
            <a:p>
              <a:pPr algn="ctr"/>
              <a:r>
                <a:rPr lang="ko-KR" altLang="en-US" dirty="0"/>
                <a:t>이미지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000758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5" y="-763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19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91600"/>
            <a:ext cx="5115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 추천 알고리즘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통해서 날씨정보를 확인한다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http://www.kma.go.kr/weather/forecast/mid-term-rss3.jsp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정보를 바탕으로 옷을 추천해준다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24219" t="8869" r="22968" b="38883"/>
          <a:stretch/>
        </p:blipFill>
        <p:spPr>
          <a:xfrm>
            <a:off x="2410792" y="2726216"/>
            <a:ext cx="4397855" cy="24461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8869" r="59375" b="5479"/>
          <a:stretch/>
        </p:blipFill>
        <p:spPr>
          <a:xfrm>
            <a:off x="4270540" y="3628533"/>
            <a:ext cx="2541672" cy="30128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28429" y="38833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</a:t>
            </a:r>
            <a:r>
              <a:rPr lang="en-US" altLang="ko-KR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구름많음</a:t>
            </a:r>
            <a:endParaRPr lang="en-US" altLang="ko-KR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최저기온 </a:t>
            </a:r>
            <a:r>
              <a:rPr lang="en-US" altLang="ko-KR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</a:t>
            </a:r>
          </a:p>
          <a:p>
            <a:r>
              <a:rPr lang="ko-KR" altLang="en-US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최고기온 </a:t>
            </a:r>
            <a:r>
              <a:rPr lang="en-US" altLang="ko-KR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12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9995853" y="3421370"/>
            <a:ext cx="1986517" cy="17216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181" y="3818755"/>
            <a:ext cx="926725" cy="9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372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F8181-1778-41A1-9D37-A530ABBD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6781445" y="236083"/>
            <a:ext cx="4627600" cy="6621852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수행 시나리오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환경 설계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 설계  수행 일정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09585" indent="-457189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2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2108976" y="3120497"/>
            <a:ext cx="1821340" cy="617006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</a:t>
            </a:r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044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13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20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37987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사용자마다 평가점수 정보를 가진다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딕셔너리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배열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자료형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{ 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의상고유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ID:”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가점수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”}</a:t>
            </a:r>
          </a:p>
          <a:p>
            <a:pPr marL="342900" indent="-342900">
              <a:buAutoNum type="arabicPeriod" startAt="2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 케이스 분류를 위하여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CNN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알고리즘을 사용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학습시킨다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91843" y="1911310"/>
            <a:ext cx="5119872" cy="1082618"/>
            <a:chOff x="3075158" y="4341504"/>
            <a:chExt cx="5119871" cy="1082618"/>
          </a:xfrm>
        </p:grpSpPr>
        <p:grpSp>
          <p:nvGrpSpPr>
            <p:cNvPr id="14" name="그룹 13"/>
            <p:cNvGrpSpPr/>
            <p:nvPr/>
          </p:nvGrpSpPr>
          <p:grpSpPr>
            <a:xfrm>
              <a:off x="3075158" y="4341504"/>
              <a:ext cx="4270950" cy="1082618"/>
              <a:chOff x="7537979" y="4027744"/>
              <a:chExt cx="2917116" cy="984198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537979" y="4027746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‘jkd9056’ :</a:t>
                </a:r>
              </a:p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5 ‘ }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51479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‘lks8904’ :</a:t>
                </a:r>
              </a:p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3 ’ }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948494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‘jnc3122’ :</a:t>
                </a:r>
              </a:p>
              <a:p>
                <a:pPr algn="ctr"/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‘0’</a:t>
                </a:r>
              </a:p>
            </p:txBody>
          </p:sp>
        </p:grpSp>
        <p:sp>
          <p:nvSpPr>
            <p:cNvPr id="3" name="타원 2"/>
            <p:cNvSpPr/>
            <p:nvPr/>
          </p:nvSpPr>
          <p:spPr>
            <a:xfrm>
              <a:off x="7612207" y="4791121"/>
              <a:ext cx="225136" cy="1833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969893" y="4791121"/>
              <a:ext cx="225136" cy="1833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063" t="32213" r="70000" b="33326"/>
          <a:stretch/>
        </p:blipFill>
        <p:spPr>
          <a:xfrm>
            <a:off x="2367079" y="4578672"/>
            <a:ext cx="1943100" cy="2362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2031" t="23876" r="68750" b="18874"/>
          <a:stretch/>
        </p:blipFill>
        <p:spPr>
          <a:xfrm>
            <a:off x="3754037" y="3285849"/>
            <a:ext cx="1454912" cy="243668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70" y="4398591"/>
            <a:ext cx="926725" cy="9267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85" y="4398592"/>
            <a:ext cx="926725" cy="9267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10413724" y="4496821"/>
            <a:ext cx="379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코트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34844" t="24432" r="46562" b="38049"/>
          <a:stretch/>
        </p:blipFill>
        <p:spPr>
          <a:xfrm>
            <a:off x="6277977" y="3389609"/>
            <a:ext cx="2743010" cy="3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65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13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21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 이미지에 색상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평가점수 정보를 넣는다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 marL="342900" indent="-342900">
              <a:buAutoNum type="arabicPeriod" startAt="4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정보를 웹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통해서 확인한다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 startAt="5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정보에 따라서 옷 종류를 추천해준다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의상추천과 동일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추천을 하면 사용자로부터 평가를 받는다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00BBB5-FDD8-49B0-8968-DD3AB512AE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1"/>
          <a:stretch/>
        </p:blipFill>
        <p:spPr>
          <a:xfrm>
            <a:off x="6195734" y="2273004"/>
            <a:ext cx="5161956" cy="450016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9353550" y="5295900"/>
            <a:ext cx="79948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좋아</a:t>
            </a:r>
          </a:p>
        </p:txBody>
      </p:sp>
      <p:sp>
        <p:nvSpPr>
          <p:cNvPr id="15" name="타원 14"/>
          <p:cNvSpPr/>
          <p:nvPr/>
        </p:nvSpPr>
        <p:spPr>
          <a:xfrm>
            <a:off x="8385219" y="5295900"/>
            <a:ext cx="79948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보통</a:t>
            </a:r>
          </a:p>
        </p:txBody>
      </p:sp>
      <p:sp>
        <p:nvSpPr>
          <p:cNvPr id="16" name="타원 15"/>
          <p:cNvSpPr/>
          <p:nvPr/>
        </p:nvSpPr>
        <p:spPr>
          <a:xfrm>
            <a:off x="7416888" y="5295900"/>
            <a:ext cx="79948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싫어</a:t>
            </a:r>
          </a:p>
        </p:txBody>
      </p:sp>
    </p:spTree>
    <p:extLst>
      <p:ext uri="{BB962C8B-B14F-4D97-AF65-F5344CB8AC3E}">
        <p14:creationId xmlns:p14="http://schemas.microsoft.com/office/powerpoint/2010/main" val="106918165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22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사용자와의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디스턴스가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짧은 평가자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명을 구한다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68042" y="2153130"/>
            <a:ext cx="6665048" cy="2728870"/>
            <a:chOff x="2410792" y="2153130"/>
            <a:chExt cx="6665048" cy="2728870"/>
          </a:xfrm>
        </p:grpSpPr>
        <p:sp>
          <p:nvSpPr>
            <p:cNvPr id="25" name="직사각형 24"/>
            <p:cNvSpPr/>
            <p:nvPr/>
          </p:nvSpPr>
          <p:spPr>
            <a:xfrm>
              <a:off x="2410792" y="2153132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‘jkd9056’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‘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840949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‘lks8904’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’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261346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‘jnc3122’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‘0’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8433742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5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829528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693003" y="2158816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‘lkm3122’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‘5’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410792" y="3071428"/>
              <a:ext cx="6665048" cy="896172"/>
              <a:chOff x="2410792" y="3223828"/>
              <a:chExt cx="6665048" cy="896172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2410792" y="3225275"/>
                <a:ext cx="4270951" cy="894725"/>
                <a:chOff x="7537979" y="4027744"/>
                <a:chExt cx="2917116" cy="984198"/>
              </a:xfrm>
            </p:grpSpPr>
            <p:sp>
              <p:nvSpPr>
                <p:cNvPr id="40" name="직사각형 39"/>
                <p:cNvSpPr/>
                <p:nvPr/>
              </p:nvSpPr>
              <p:spPr>
                <a:xfrm>
                  <a:off x="7537979" y="4027746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‘jkd9056’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0 ‘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851479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‘lks8904’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0 ’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948494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‘jnc3122’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‘5’</a:t>
                  </a:r>
                </a:p>
              </p:txBody>
            </p:sp>
          </p:grpSp>
          <p:sp>
            <p:nvSpPr>
              <p:cNvPr id="38" name="타원 37"/>
              <p:cNvSpPr/>
              <p:nvPr/>
            </p:nvSpPr>
            <p:spPr>
              <a:xfrm>
                <a:off x="8433742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5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850704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`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6687373" y="3223828"/>
                <a:ext cx="1420397" cy="8947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‘lkm3122’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‘N/A’</a:t>
                </a: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410792" y="3985828"/>
              <a:ext cx="6662922" cy="896172"/>
              <a:chOff x="2410792" y="3223828"/>
              <a:chExt cx="6662922" cy="896172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410792" y="3225275"/>
                <a:ext cx="4270951" cy="894725"/>
                <a:chOff x="7537979" y="4027744"/>
                <a:chExt cx="2917116" cy="984198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7537979" y="4027746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‘jkd9056’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5 ‘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1479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‘lks8904’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 3 ’ }</a:t>
                  </a:r>
                  <a:endParaRPr lang="ko-KR" altLang="en-US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9484945" y="4027744"/>
                  <a:ext cx="970150" cy="9841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{ ‘jnc3122’ :</a:t>
                  </a:r>
                </a:p>
                <a:p>
                  <a:pPr algn="ctr"/>
                  <a:r>
                    <a:rPr lang="en-US" altLang="ko-KR" sz="165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‘3’</a:t>
                  </a:r>
                </a:p>
              </p:txBody>
            </p:sp>
          </p:grpSp>
          <p:sp>
            <p:nvSpPr>
              <p:cNvPr id="48" name="타원 47"/>
              <p:cNvSpPr/>
              <p:nvPr/>
            </p:nvSpPr>
            <p:spPr>
              <a:xfrm>
                <a:off x="8433742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5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8848578" y="3596859"/>
                <a:ext cx="225136" cy="1515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`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687373" y="3223828"/>
                <a:ext cx="1420397" cy="8947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‘lkm3122’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‘3’</a:t>
                </a: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265756" y="2446603"/>
            <a:ext cx="10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282851" y="3364901"/>
            <a:ext cx="10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284956" y="4304671"/>
            <a:ext cx="10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08184" y="5011941"/>
                <a:ext cx="2121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184" y="5011941"/>
                <a:ext cx="21217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571" r="-5714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00611" y="5011941"/>
                <a:ext cx="215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11" y="5011941"/>
                <a:ext cx="21557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000" r="-20000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729825" y="5011941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825" y="5011941"/>
                <a:ext cx="1979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9375" r="-9375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151415" y="5011941"/>
                <a:ext cx="215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415" y="5011941"/>
                <a:ext cx="21563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8333" r="-5556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144444" y="5600761"/>
                <a:ext cx="452790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`)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444" y="5600761"/>
                <a:ext cx="4527906" cy="335413"/>
              </a:xfrm>
              <a:prstGeom prst="rect">
                <a:avLst/>
              </a:prstGeom>
              <a:blipFill>
                <a:blip r:embed="rId8"/>
                <a:stretch>
                  <a:fillRect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7600298" y="5614578"/>
            <a:ext cx="5115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작을수록 자신의 기호와 비슷하다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3139463" y="6040313"/>
            <a:ext cx="757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확인해보면 사용자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값이 작은 것으로 보아 기호가 비슷하다 라는 것을 알 수 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3139463" y="6393312"/>
            <a:ext cx="757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N/A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표기했지만 리스트에 해당하는 의상의 평가 점수가 존재하지 않는다면 위에 식에서 그 부분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ex :  a )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제외하고 계산한다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5465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23</a:t>
            </a:fld>
            <a:endParaRPr lang="en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7839-8096-4CC2-8CB2-11D1E95F8FB9}"/>
              </a:ext>
            </a:extLst>
          </p:cNvPr>
          <p:cNvSpPr txBox="1"/>
          <p:nvPr/>
        </p:nvSpPr>
        <p:spPr>
          <a:xfrm>
            <a:off x="2681283" y="555894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configuration diagram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7CFD4-1B3F-4002-B8DD-24B88B443DDD}"/>
              </a:ext>
            </a:extLst>
          </p:cNvPr>
          <p:cNvSpPr/>
          <p:nvPr/>
        </p:nvSpPr>
        <p:spPr>
          <a:xfrm>
            <a:off x="2681282" y="925226"/>
            <a:ext cx="5608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추천알고리즘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[7/7])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A150B-1B63-4B3E-AFC7-0E1553E153CA}"/>
              </a:ext>
            </a:extLst>
          </p:cNvPr>
          <p:cNvSpPr txBox="1"/>
          <p:nvPr/>
        </p:nvSpPr>
        <p:spPr>
          <a:xfrm>
            <a:off x="2410792" y="1474409"/>
            <a:ext cx="51153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쇼핑몰의 의상 추천 알고리즘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평가자가 고득점을 준 의상 중에서 자신이 원하는 종류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옷인지 비교한 후 추천한다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65756" y="2673974"/>
            <a:ext cx="9043247" cy="1808783"/>
            <a:chOff x="2265756" y="2145937"/>
            <a:chExt cx="9043247" cy="1808783"/>
          </a:xfrm>
        </p:grpSpPr>
        <p:sp>
          <p:nvSpPr>
            <p:cNvPr id="25" name="직사각형 24"/>
            <p:cNvSpPr/>
            <p:nvPr/>
          </p:nvSpPr>
          <p:spPr>
            <a:xfrm>
              <a:off x="3268042" y="2153132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‘jkd9056’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‘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98199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‘lks8904’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 5 ’ }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118596" y="2153130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‘jnc3122’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‘0’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9419785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5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9815571" y="2524715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50253" y="2145937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‘lkm3122’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‘5’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AEA150B-1B63-4B3E-AFC7-0E1553E153CA}"/>
                </a:ext>
              </a:extLst>
            </p:cNvPr>
            <p:cNvSpPr txBox="1"/>
            <p:nvPr/>
          </p:nvSpPr>
          <p:spPr>
            <a:xfrm>
              <a:off x="2265756" y="2446603"/>
              <a:ext cx="101204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사용자 </a:t>
              </a:r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A.</a:t>
              </a: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268042" y="3059995"/>
              <a:ext cx="4270951" cy="894725"/>
              <a:chOff x="7537979" y="4027744"/>
              <a:chExt cx="2917116" cy="984198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7537979" y="4027746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‘jkd9056’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5 ‘ }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851479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‘lks8904’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 3 ’ }</a:t>
                </a:r>
                <a:endPara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9484945" y="4027744"/>
                <a:ext cx="970150" cy="9841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{ ‘jnc3122’ :</a:t>
                </a:r>
              </a:p>
              <a:p>
                <a:pPr algn="ctr"/>
                <a:r>
                  <a:rPr lang="en-US" altLang="ko-KR" sz="16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‘3’</a:t>
                </a:r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10669031" y="3431579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5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11083867" y="3431579"/>
              <a:ext cx="225136" cy="151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`</a:t>
              </a:r>
              <a:endParaRPr lang="ko-KR" altLang="en-US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544623" y="3058548"/>
              <a:ext cx="1420397" cy="894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‘lkm3122’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‘3’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EA150B-1B63-4B3E-AFC7-0E1553E153CA}"/>
                </a:ext>
              </a:extLst>
            </p:cNvPr>
            <p:cNvSpPr txBox="1"/>
            <p:nvPr/>
          </p:nvSpPr>
          <p:spPr>
            <a:xfrm>
              <a:off x="2284956" y="3377391"/>
              <a:ext cx="101204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사용자 </a:t>
              </a:r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C.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977661" y="3058190"/>
              <a:ext cx="1420397" cy="89472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 ‘dfa7382’ :</a:t>
              </a:r>
            </a:p>
            <a:p>
              <a:pPr algn="ctr"/>
              <a:r>
                <a:rPr lang="en-US" altLang="ko-KR" sz="16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‘5’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808708" y="5176801"/>
            <a:ext cx="2928945" cy="984196"/>
            <a:chOff x="7526150" y="4027744"/>
            <a:chExt cx="2928945" cy="984196"/>
          </a:xfrm>
        </p:grpSpPr>
        <p:sp>
          <p:nvSpPr>
            <p:cNvPr id="62" name="직사각형 61"/>
            <p:cNvSpPr/>
            <p:nvPr/>
          </p:nvSpPr>
          <p:spPr>
            <a:xfrm>
              <a:off x="7526150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색상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851479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종류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9484945" y="4027744"/>
              <a:ext cx="970150" cy="984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의상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이미지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7737653" y="5176801"/>
            <a:ext cx="1420397" cy="9841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{ ‘dfa7382’ :</a:t>
            </a:r>
          </a:p>
          <a:p>
            <a:pPr algn="ctr"/>
            <a:r>
              <a:rPr lang="en-US" altLang="ko-KR" sz="16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‘5’</a:t>
            </a:r>
          </a:p>
        </p:txBody>
      </p:sp>
    </p:spTree>
    <p:extLst>
      <p:ext uri="{BB962C8B-B14F-4D97-AF65-F5344CB8AC3E}">
        <p14:creationId xmlns:p14="http://schemas.microsoft.com/office/powerpoint/2010/main" val="369015098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638668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Development environment and development method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980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2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F713482C-EC48-433B-946A-44620D5A91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24</a:t>
            </a:fld>
            <a:endParaRPr lang="en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0FC91-47A9-4153-8254-32E40690FCAC}"/>
              </a:ext>
            </a:extLst>
          </p:cNvPr>
          <p:cNvSpPr txBox="1"/>
          <p:nvPr/>
        </p:nvSpPr>
        <p:spPr>
          <a:xfrm>
            <a:off x="2561600" y="1714975"/>
            <a:ext cx="3757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embedded System</a:t>
            </a:r>
          </a:p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보드명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Raspberry Pi 3 		Model B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BAD2F-0BC7-409E-B0F1-8C70DA3ECD68}"/>
              </a:ext>
            </a:extLst>
          </p:cNvPr>
          <p:cNvSpPr txBox="1"/>
          <p:nvPr/>
        </p:nvSpPr>
        <p:spPr>
          <a:xfrm>
            <a:off x="2561601" y="2937244"/>
            <a:ext cx="4736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Android Application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Android Marshmallow 6.0 API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Android Studio 3.0.1</a:t>
            </a:r>
          </a:p>
          <a:p>
            <a:pPr lvl="1"/>
            <a:r>
              <a:rPr lang="en-US" altLang="ko-KR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openSourceLib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butterknife:8.2.1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retrofit:2.1.1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RxJava:1.1.6</a:t>
            </a: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18B2E9-DEE8-4E21-8871-CA6E2734FADC}"/>
              </a:ext>
            </a:extLst>
          </p:cNvPr>
          <p:cNvSpPr txBox="1"/>
          <p:nvPr/>
        </p:nvSpPr>
        <p:spPr>
          <a:xfrm>
            <a:off x="2622415" y="4964380"/>
            <a:ext cx="4457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Application Server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STS 3.9.1(in Eclipse)</a:t>
            </a:r>
            <a:r>
              <a:rPr lang="en-US" altLang="ko-KR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언어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Java8 </a:t>
            </a:r>
          </a:p>
          <a:p>
            <a:pPr lvl="1"/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en-US" altLang="ko-KR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SpringFw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JPA</a:t>
            </a: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 환경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AWS Ubuntu16.0.2.1</a:t>
            </a:r>
          </a:p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B5420B7-F283-40A5-83CB-07D4D2EB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02" y="4542098"/>
            <a:ext cx="1643441" cy="12309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9D7A082-F30C-47F9-976D-F7ACAA9CB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11" y="3397716"/>
            <a:ext cx="1515965" cy="9535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035F310-7A5D-4A1B-A1C5-FB40432C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13" y="3688615"/>
            <a:ext cx="1643441" cy="8861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9135F01-B3CD-46F4-B6EC-81BF061E7B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54" y="1648990"/>
            <a:ext cx="1713889" cy="55701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F368FAE-63B7-4285-BC48-047F16F911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357" y="5098196"/>
            <a:ext cx="773300" cy="85641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366865F-6CE7-4C0C-BE6D-134E85AA8A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617" y="2579538"/>
            <a:ext cx="1252363" cy="71541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3CBB7CF-E650-43E2-81D2-9BFBA73B6D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296" y="3137883"/>
            <a:ext cx="993817" cy="9938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612ED3-5F6B-4500-B722-3917AE8B43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21" y="2467423"/>
            <a:ext cx="1467393" cy="69701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868B96A-3241-4FEA-B2FD-C2859386B6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286" y="4446725"/>
            <a:ext cx="1269411" cy="7108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D6885E2-258B-4DB9-8069-1C39310910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01" y="5393849"/>
            <a:ext cx="1144620" cy="89538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76D792D-CF87-4B75-9C7C-3B20F2E18C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13" y="5860373"/>
            <a:ext cx="1253397" cy="6919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8BF0CD-0991-48F4-8D15-67636F63CD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93" y="1401748"/>
            <a:ext cx="1010174" cy="10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4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638668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Development environment and development method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980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2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F713482C-EC48-433B-946A-44620D5A91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25</a:t>
            </a:fld>
            <a:endParaRPr lang="en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0FC91-47A9-4153-8254-32E40690FCAC}"/>
              </a:ext>
            </a:extLst>
          </p:cNvPr>
          <p:cNvSpPr txBox="1"/>
          <p:nvPr/>
        </p:nvSpPr>
        <p:spPr>
          <a:xfrm>
            <a:off x="2561600" y="2003731"/>
            <a:ext cx="3757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HardWare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모니터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삼성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S24F350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카메라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카메라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스피커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A3575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BAD2F-0BC7-409E-B0F1-8C70DA3ECD68}"/>
              </a:ext>
            </a:extLst>
          </p:cNvPr>
          <p:cNvSpPr txBox="1"/>
          <p:nvPr/>
        </p:nvSpPr>
        <p:spPr>
          <a:xfrm>
            <a:off x="2561601" y="4124359"/>
            <a:ext cx="4736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Mirror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액자 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나왕코아재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  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아크릴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2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하프미러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25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 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꺽쇠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    8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멀티탭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2ACD44-5B88-4715-A05A-453B4997D2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79" y="5103609"/>
            <a:ext cx="1754326" cy="17543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8084A7-6E97-47FA-9E1F-2520A49F3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70" y="4509738"/>
            <a:ext cx="1754391" cy="17543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14C726-A9DA-4BD6-A3D0-3D65AA325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33" y="1431606"/>
            <a:ext cx="1754391" cy="17543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226F36-7A2C-4250-A48D-542D9AF71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58" y="2446787"/>
            <a:ext cx="1706880" cy="17068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2619AA9-AA89-4248-BAAF-DC18820D9C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89" y="3429000"/>
            <a:ext cx="1671753" cy="16717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AE9CC4-214E-47ED-973D-8FA1436E15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32" y="742116"/>
            <a:ext cx="2124109" cy="21241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F1496A5-C831-4EE5-A641-D29A017DEA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769" y="3130936"/>
            <a:ext cx="1423871" cy="14238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BA54D36-FA4C-4471-8B1F-AD4CC53FAF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529" y="4929767"/>
            <a:ext cx="1285467" cy="12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80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 lvl="0">
                <a:defRPr lang="ko-KR" altLang="en-US"/>
              </a:pPr>
              <a:t>26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7"/>
          <p:cNvSpPr txBox="1"/>
          <p:nvPr/>
        </p:nvSpPr>
        <p:spPr>
          <a:xfrm>
            <a:off x="2752863" y="792222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Division of </a:t>
            </a:r>
            <a:r>
              <a:rPr lang="en-US" altLang="ko-KR" sz="1800" dirty="0" err="1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lavor</a:t>
            </a: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8"/>
          <p:cNvSpPr/>
          <p:nvPr/>
        </p:nvSpPr>
        <p:spPr>
          <a:xfrm>
            <a:off x="2752167" y="1089843"/>
            <a:ext cx="1366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</p:txBody>
      </p:sp>
      <p:grpSp>
        <p:nvGrpSpPr>
          <p:cNvPr id="25" name="그룹 9"/>
          <p:cNvGrpSpPr/>
          <p:nvPr/>
        </p:nvGrpSpPr>
        <p:grpSpPr>
          <a:xfrm>
            <a:off x="2263325" y="1224692"/>
            <a:ext cx="9877320" cy="5001452"/>
            <a:chOff x="2323484" y="1335410"/>
            <a:chExt cx="9877320" cy="5001452"/>
          </a:xfrm>
        </p:grpSpPr>
        <p:grpSp>
          <p:nvGrpSpPr>
            <p:cNvPr id="26" name="그룹 10"/>
            <p:cNvGrpSpPr/>
            <p:nvPr/>
          </p:nvGrpSpPr>
          <p:grpSpPr>
            <a:xfrm>
              <a:off x="4518991" y="1653457"/>
              <a:ext cx="5327376" cy="4683405"/>
              <a:chOff x="5433503" y="629352"/>
              <a:chExt cx="2818586" cy="2477876"/>
            </a:xfrm>
          </p:grpSpPr>
          <p:sp>
            <p:nvSpPr>
              <p:cNvPr id="27" name="자유형 26"/>
              <p:cNvSpPr/>
              <p:nvPr/>
            </p:nvSpPr>
            <p:spPr>
              <a:xfrm>
                <a:off x="5503666" y="629352"/>
                <a:ext cx="2448271" cy="1798265"/>
              </a:xfrm>
              <a:custGeom>
                <a:avLst/>
                <a:gdLst>
                  <a:gd name="connsiteX0" fmla="*/ 2147299 w 4315146"/>
                  <a:gd name="connsiteY0" fmla="*/ 0 h 2804845"/>
                  <a:gd name="connsiteX1" fmla="*/ 1140431 w 4315146"/>
                  <a:gd name="connsiteY1" fmla="*/ 729466 h 2804845"/>
                  <a:gd name="connsiteX2" fmla="*/ 1582220 w 4315146"/>
                  <a:gd name="connsiteY2" fmla="*/ 585627 h 2804845"/>
                  <a:gd name="connsiteX3" fmla="*/ 0 w 4315146"/>
                  <a:gd name="connsiteY3" fmla="*/ 2804845 h 2804845"/>
                  <a:gd name="connsiteX4" fmla="*/ 4315146 w 4315146"/>
                  <a:gd name="connsiteY4" fmla="*/ 2804845 h 2804845"/>
                  <a:gd name="connsiteX5" fmla="*/ 2732926 w 4315146"/>
                  <a:gd name="connsiteY5" fmla="*/ 595902 h 2804845"/>
                  <a:gd name="connsiteX6" fmla="*/ 3184989 w 4315146"/>
                  <a:gd name="connsiteY6" fmla="*/ 739740 h 2804845"/>
                  <a:gd name="connsiteX7" fmla="*/ 2147299 w 4315146"/>
                  <a:gd name="connsiteY7" fmla="*/ 0 h 2804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5146" h="2804845">
                    <a:moveTo>
                      <a:pt x="2147299" y="0"/>
                    </a:moveTo>
                    <a:lnTo>
                      <a:pt x="1140431" y="729466"/>
                    </a:lnTo>
                    <a:lnTo>
                      <a:pt x="1582220" y="585627"/>
                    </a:lnTo>
                    <a:lnTo>
                      <a:pt x="0" y="2804845"/>
                    </a:lnTo>
                    <a:lnTo>
                      <a:pt x="4315146" y="2804845"/>
                    </a:lnTo>
                    <a:lnTo>
                      <a:pt x="2732926" y="595902"/>
                    </a:lnTo>
                    <a:lnTo>
                      <a:pt x="3184989" y="739740"/>
                    </a:lnTo>
                    <a:lnTo>
                      <a:pt x="2147299" y="0"/>
                    </a:lnTo>
                    <a:close/>
                  </a:path>
                </a:pathLst>
              </a:custGeom>
              <a:gradFill>
                <a:gsLst>
                  <a:gs pos="3000">
                    <a:schemeClr val="bg1"/>
                  </a:gs>
                  <a:gs pos="70000">
                    <a:srgbClr val="002060"/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6284871" y="1387713"/>
                <a:ext cx="883622" cy="883622"/>
              </a:xfrm>
              <a:prstGeom prst="ellipse">
                <a:avLst/>
              </a:prstGeom>
              <a:noFill/>
              <a:ln w="22225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6397930" y="1089416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6021038" y="1723187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784807" y="1723187"/>
                <a:ext cx="648072" cy="6480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2" name="아래쪽 화살표 31"/>
              <p:cNvSpPr/>
              <p:nvPr/>
            </p:nvSpPr>
            <p:spPr>
              <a:xfrm rot="10800000">
                <a:off x="6555960" y="2517783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3" name="아래쪽 화살표 32"/>
              <p:cNvSpPr/>
              <p:nvPr/>
            </p:nvSpPr>
            <p:spPr>
              <a:xfrm rot="11700000">
                <a:off x="5765848" y="2496327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4" name="아래쪽 화살표 33"/>
              <p:cNvSpPr/>
              <p:nvPr/>
            </p:nvSpPr>
            <p:spPr>
              <a:xfrm rot="9900000" flipH="1">
                <a:off x="7346072" y="2496327"/>
                <a:ext cx="351162" cy="38156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5433503" y="2819196"/>
                <a:ext cx="2818586" cy="288032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36" name="직선 연결선 11"/>
            <p:cNvCxnSpPr/>
            <p:nvPr/>
          </p:nvCxnSpPr>
          <p:spPr>
            <a:xfrm flipV="1">
              <a:off x="7566755" y="3130899"/>
              <a:ext cx="1312908" cy="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12"/>
            <p:cNvCxnSpPr/>
            <p:nvPr/>
          </p:nvCxnSpPr>
          <p:spPr>
            <a:xfrm flipV="1">
              <a:off x="8219140" y="4605357"/>
              <a:ext cx="1398847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13"/>
            <p:cNvSpPr/>
            <p:nvPr/>
          </p:nvSpPr>
          <p:spPr>
            <a:xfrm flipH="1">
              <a:off x="9611090" y="4491296"/>
              <a:ext cx="45719" cy="199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직사각형 14"/>
            <p:cNvSpPr/>
            <p:nvPr/>
          </p:nvSpPr>
          <p:spPr>
            <a:xfrm flipH="1">
              <a:off x="8901625" y="3064506"/>
              <a:ext cx="45719" cy="199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0" name="그룹 15"/>
            <p:cNvGrpSpPr/>
            <p:nvPr/>
          </p:nvGrpSpPr>
          <p:grpSpPr>
            <a:xfrm>
              <a:off x="4309290" y="4091028"/>
              <a:ext cx="1343239" cy="222643"/>
              <a:chOff x="4016742" y="4091028"/>
              <a:chExt cx="1635788" cy="199825"/>
            </a:xfrm>
          </p:grpSpPr>
          <p:cxnSp>
            <p:nvCxnSpPr>
              <p:cNvPr id="41" name="직선 연결선 24"/>
              <p:cNvCxnSpPr/>
              <p:nvPr/>
            </p:nvCxnSpPr>
            <p:spPr>
              <a:xfrm>
                <a:off x="4173589" y="4190941"/>
                <a:ext cx="1478941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25"/>
              <p:cNvSpPr/>
              <p:nvPr/>
            </p:nvSpPr>
            <p:spPr>
              <a:xfrm flipH="1">
                <a:off x="4016742" y="4091028"/>
                <a:ext cx="45719" cy="19982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43" name="직사각형 16"/>
            <p:cNvSpPr/>
            <p:nvPr/>
          </p:nvSpPr>
          <p:spPr>
            <a:xfrm>
              <a:off x="7968135" y="5786907"/>
              <a:ext cx="1307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10000"/>
                </a:spcBef>
                <a:defRPr lang="ko-KR" altLang="en-US"/>
              </a:pPr>
              <a:r>
                <a:rPr lang="en-US" altLang="ko-KR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Spring FW</a:t>
              </a:r>
            </a:p>
          </p:txBody>
        </p:sp>
        <p:sp>
          <p:nvSpPr>
            <p:cNvPr id="44" name="직사각형 17"/>
            <p:cNvSpPr/>
            <p:nvPr/>
          </p:nvSpPr>
          <p:spPr>
            <a:xfrm>
              <a:off x="5594686" y="1335410"/>
              <a:ext cx="27160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10000"/>
                </a:spcBef>
                <a:defRPr lang="ko-KR" altLang="en-US"/>
              </a:pPr>
              <a:r>
                <a:rPr lang="ko-KR" altLang="en-US" sz="2000" b="1" spc="-144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나만의 비서 스마트 미러</a:t>
              </a:r>
            </a:p>
          </p:txBody>
        </p:sp>
        <p:sp>
          <p:nvSpPr>
            <p:cNvPr id="45" name="직사각형 18"/>
            <p:cNvSpPr/>
            <p:nvPr/>
          </p:nvSpPr>
          <p:spPr>
            <a:xfrm>
              <a:off x="6598025" y="2877379"/>
              <a:ext cx="689847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  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권순민</a:t>
              </a:r>
            </a:p>
          </p:txBody>
        </p:sp>
        <p:sp>
          <p:nvSpPr>
            <p:cNvPr id="46" name="직사각형 19"/>
            <p:cNvSpPr/>
            <p:nvPr/>
          </p:nvSpPr>
          <p:spPr>
            <a:xfrm>
              <a:off x="5754063" y="4128462"/>
              <a:ext cx="858568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김성렬</a:t>
              </a:r>
            </a:p>
          </p:txBody>
        </p:sp>
        <p:sp>
          <p:nvSpPr>
            <p:cNvPr id="47" name="직사각형 20"/>
            <p:cNvSpPr/>
            <p:nvPr/>
          </p:nvSpPr>
          <p:spPr>
            <a:xfrm>
              <a:off x="7336322" y="4103416"/>
              <a:ext cx="755977" cy="480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임베디드 </a:t>
              </a:r>
            </a:p>
            <a:p>
              <a:pPr algn="ctr">
                <a:spcBef>
                  <a:spcPct val="10000"/>
                </a:spcBef>
                <a:defRPr lang="ko-KR" altLang="en-US"/>
              </a:pPr>
              <a:r>
                <a:rPr lang="ko-KR" altLang="en-US" sz="1200" spc="-149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오성진</a:t>
              </a:r>
            </a:p>
          </p:txBody>
        </p:sp>
        <p:sp>
          <p:nvSpPr>
            <p:cNvPr id="48" name="TextBox 21"/>
            <p:cNvSpPr txBox="1"/>
            <p:nvPr/>
          </p:nvSpPr>
          <p:spPr>
            <a:xfrm>
              <a:off x="8898610" y="2797843"/>
              <a:ext cx="22199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en-US" altLang="ko-KR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Spring FW</a:t>
              </a: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를 이용하여 서버 구현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안드로이드와 </a:t>
              </a:r>
              <a:r>
                <a:rPr lang="ko-KR" altLang="en-US" sz="1100" spc="-99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라즈베리</a:t>
              </a: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중계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업무 총괄 및 서포트</a:t>
              </a:r>
            </a:p>
            <a:p>
              <a:pPr lvl="0">
                <a:defRPr lang="ko-KR" altLang="en-US"/>
              </a:pPr>
              <a:endParaRPr lang="ko-KR" altLang="en-US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TextBox 22"/>
            <p:cNvSpPr txBox="1"/>
            <p:nvPr/>
          </p:nvSpPr>
          <p:spPr>
            <a:xfrm>
              <a:off x="9645524" y="4197218"/>
              <a:ext cx="2555280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라즈베리</a:t>
              </a: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파이 활용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ko-KR" altLang="en-US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모듈 사용 및 활용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ko-KR" altLang="en-US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시스템 구조 설계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서버와의 통신 및 데이터 활용</a:t>
              </a:r>
            </a:p>
          </p:txBody>
        </p:sp>
        <p:sp>
          <p:nvSpPr>
            <p:cNvPr id="50" name="TextBox 23"/>
            <p:cNvSpPr txBox="1"/>
            <p:nvPr/>
          </p:nvSpPr>
          <p:spPr>
            <a:xfrm>
              <a:off x="2323484" y="3568993"/>
              <a:ext cx="203708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안드로이드와 서버 통신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디자인</a:t>
              </a:r>
              <a:endParaRPr lang="en-US" altLang="ko-KR" sz="11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600" spc="-99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en-US" sz="1100" spc="-99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 조사</a:t>
              </a:r>
            </a:p>
          </p:txBody>
        </p:sp>
      </p:grpSp>
      <p:sp>
        <p:nvSpPr>
          <p:cNvPr id="55" name="직사각형 16"/>
          <p:cNvSpPr/>
          <p:nvPr/>
        </p:nvSpPr>
        <p:spPr>
          <a:xfrm>
            <a:off x="4741752" y="5700215"/>
            <a:ext cx="1200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pc="-149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</a:t>
            </a:r>
          </a:p>
        </p:txBody>
      </p:sp>
      <p:sp>
        <p:nvSpPr>
          <p:cNvPr id="56" name="직사각형 16"/>
          <p:cNvSpPr/>
          <p:nvPr/>
        </p:nvSpPr>
        <p:spPr>
          <a:xfrm>
            <a:off x="6239633" y="5706332"/>
            <a:ext cx="1531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pc="-149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라즈베리파이</a:t>
            </a:r>
            <a:endParaRPr lang="ko-KR" altLang="en-US" spc="-149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901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4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수행일정</a:t>
            </a:r>
            <a:endParaRPr lang="en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725" y="246063"/>
            <a:ext cx="4773848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Implementation progress</a:t>
            </a:r>
            <a:endParaRPr lang="en-US" altLang="ko-KR" sz="1800" dirty="0">
              <a:solidFill>
                <a:srgbClr val="BFBFB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725" y="555850"/>
            <a:ext cx="308133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진행 상황</a:t>
            </a:r>
            <a:r>
              <a:rPr lang="ko-KR" altLang="en-US" sz="2400" spc="-150" dirty="0"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[1/3]</a:t>
            </a:r>
            <a:endParaRPr lang="ko-KR" altLang="en-US" sz="2400" spc="-150" dirty="0" err="1"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27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DomainApiServer</a:t>
            </a:r>
            <a:endParaRPr lang="en-US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MemberInfo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Contents(</a:t>
            </a:r>
            <a:r>
              <a:rPr 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Weather(</a:t>
            </a:r>
            <a:r>
              <a:rPr 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altLang="ko-KR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Calendar(</a:t>
            </a:r>
            <a:r>
              <a:rPr 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MirrorCustomSetting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CommunityBoard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sz="1200" dirty="0">
              <a:solidFill>
                <a:srgbClr val="70AD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lvl="1" indent="0"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AuthApiServer</a:t>
            </a:r>
            <a:endParaRPr lang="en-US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buAutoNum type="arabicPeriod"/>
            </a:pPr>
            <a:r>
              <a:rPr lang="en-US" sz="1200" dirty="0" err="1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BasicAuthentication</a:t>
            </a:r>
            <a:r>
              <a:rPr lang="en-US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sz="12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OAuth2.0(</a:t>
            </a:r>
            <a:r>
              <a:rPr lang="ko-KR" alt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</a:t>
            </a: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FacebookAuthentication</a:t>
            </a: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SPA(Single Page Application)Web </a:t>
            </a: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Document(Domain Server(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구현된 부분까지 완료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</a:t>
            </a: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Server(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구현된 부분까지 완료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))</a:t>
            </a:r>
          </a:p>
          <a:p>
            <a:pPr marL="914400" lvl="1" indent="-457200">
              <a:buAutoNum type="arabicPeriod"/>
            </a:pP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DevStatusCommunityBoard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(View</a:t>
            </a:r>
            <a:r>
              <a:rPr 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 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 Logic </a:t>
            </a:r>
            <a:r>
              <a:rPr 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미구현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914400" lvl="1" indent="-457200">
              <a:buAutoNum type="arabicPeriod"/>
            </a:pP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 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템플릿 컨텐츠 수정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 </a:t>
            </a:r>
            <a:r>
              <a:rPr 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 </a:t>
            </a:r>
            <a:r>
              <a:rPr lang="en-US" altLang="ko-KR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(60%~))</a:t>
            </a:r>
          </a:p>
          <a:p>
            <a:pPr lvl="1"/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B4349-83E1-4D93-8990-80B8BEAAE274}"/>
              </a:ext>
            </a:extLst>
          </p:cNvPr>
          <p:cNvSpPr txBox="1"/>
          <p:nvPr/>
        </p:nvSpPr>
        <p:spPr>
          <a:xfrm>
            <a:off x="103481" y="347133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rgbClr val="7F7F7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</p:spTree>
    <p:extLst>
      <p:ext uri="{BB962C8B-B14F-4D97-AF65-F5344CB8AC3E}">
        <p14:creationId xmlns:p14="http://schemas.microsoft.com/office/powerpoint/2010/main" val="247893974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4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rgbClr val="7F7F7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수행일정</a:t>
            </a:r>
            <a:endParaRPr lang="en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725" y="246063"/>
            <a:ext cx="4773848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Implementation progress</a:t>
            </a:r>
            <a:endParaRPr lang="en-US" altLang="ko-KR" sz="1800" dirty="0">
              <a:solidFill>
                <a:srgbClr val="BFBFB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725" y="555850"/>
            <a:ext cx="308133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진행 상황</a:t>
            </a:r>
            <a:r>
              <a:rPr lang="ko-KR" altLang="en-US" sz="2400" spc="-150" dirty="0"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[2/3]</a:t>
            </a:r>
            <a:endParaRPr lang="ko-KR" altLang="en-US" sz="2400" spc="-150" dirty="0" err="1"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28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 </a:t>
            </a:r>
            <a:r>
              <a:rPr lang="ko-KR" altLang="en-US" sz="105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ko-KR" sz="18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 </a:t>
            </a:r>
            <a:r>
              <a:rPr lang="en-US" sz="18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Mobile Application</a:t>
            </a:r>
            <a:endParaRPr lang="ko-KR" altLang="en-US" sz="180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 Layer</a:t>
            </a:r>
            <a:endParaRPr 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Login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 Info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Mirror Setting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Calendar</a:t>
            </a:r>
            <a:r>
              <a:rPr lang="en-US" altLang="ko-KR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Layer(</a:t>
            </a:r>
            <a:r>
              <a:rPr lang="en-US" altLang="ko-KR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Repository</a:t>
            </a: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Local(SQLite)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Remote(</a:t>
            </a:r>
            <a:r>
              <a:rPr lang="en-US" sz="14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sz="14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Server)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Utility Logic</a:t>
            </a:r>
            <a:endParaRPr 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GCM Push</a:t>
            </a:r>
            <a:r>
              <a:rPr lang="en-US" altLang="ko-KR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altLang="ko-KR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Facebook </a:t>
            </a:r>
            <a:r>
              <a:rPr lang="en-US" altLang="ko-KR" sz="14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</a:t>
            </a: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Helper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8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61445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4"/>
            <a:ext cx="12208734" cy="6867407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7F7F7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rgbClr val="7F7F7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수행일정</a:t>
            </a:r>
            <a:endParaRPr lang="en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725" y="246063"/>
            <a:ext cx="4773848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Implementation progress</a:t>
            </a:r>
            <a:endParaRPr lang="en-US" altLang="ko-KR" sz="1800" dirty="0">
              <a:solidFill>
                <a:srgbClr val="BFBFB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725" y="555850"/>
            <a:ext cx="308133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진행 상황</a:t>
            </a:r>
            <a:r>
              <a:rPr lang="ko-KR" altLang="en-US" sz="2400" spc="-150" dirty="0"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[3/3]</a:t>
            </a:r>
            <a:endParaRPr lang="ko-KR" altLang="en-US" sz="2400" spc="-150" dirty="0" err="1"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29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</a:t>
            </a:r>
            <a:r>
              <a:rPr 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  안드로이드</a:t>
            </a:r>
            <a:r>
              <a:rPr lang="en-US" alt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Things</a:t>
            </a:r>
            <a:r>
              <a:rPr lang="ko-KR" altLang="en-US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600" b="1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RaspberryPie</a:t>
            </a:r>
            <a:r>
              <a:rPr lang="ko-KR" altLang="en-US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sz="1600" b="1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Application</a:t>
            </a:r>
            <a:endParaRPr lang="ko-KR" sz="1600" b="1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 Layer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Fashion Coordination Page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 Page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---------</a:t>
            </a:r>
            <a:r>
              <a:rPr lang="ko-KR" alt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이하</a:t>
            </a:r>
            <a:r>
              <a:rPr lang="en-US" altLang="ko-KR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ko-KR" alt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동일</a:t>
            </a: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---------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Layer(Repository)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Local(SQLite)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Remote(</a:t>
            </a:r>
            <a:r>
              <a:rPr lang="en-US" sz="1200" dirty="0" err="1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sz="1200" dirty="0">
                <a:solidFill>
                  <a:srgbClr val="70AD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Server)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Utility Logic</a:t>
            </a: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GCM Push Server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Facebook </a:t>
            </a:r>
            <a:r>
              <a:rPr lang="en-US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</a:t>
            </a:r>
            <a:r>
              <a:rPr lang="en-US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Helper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6451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246794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Graduation Research Outline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544415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3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167" y="1927498"/>
            <a:ext cx="8229600" cy="4716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지적 사항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데모를 하지 못함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 사항에 대한 답변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 미리 구성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보수 및 확장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909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>
                <a:latin typeface="굴림" panose="020B0600000101010101" pitchFamily="50" charset="-127"/>
                <a:ea typeface="굴림" panose="020B0600000101010101" pitchFamily="50" charset="-127"/>
              </a:rPr>
              <a:pPr lvl="0">
                <a:defRPr lang="ko-KR" altLang="en-US"/>
              </a:pPr>
              <a:t>30</a:t>
            </a:fld>
            <a:endParaRPr 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2752863" y="258822"/>
            <a:ext cx="270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Performing Schedule</a:t>
            </a:r>
          </a:p>
        </p:txBody>
      </p:sp>
      <p:sp>
        <p:nvSpPr>
          <p:cNvPr id="25" name="직사각형 8"/>
          <p:cNvSpPr/>
          <p:nvPr/>
        </p:nvSpPr>
        <p:spPr>
          <a:xfrm>
            <a:off x="2752167" y="565968"/>
            <a:ext cx="13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수행일정</a:t>
            </a:r>
          </a:p>
        </p:txBody>
      </p:sp>
      <p:sp>
        <p:nvSpPr>
          <p:cNvPr id="53" name="직사각형 18"/>
          <p:cNvSpPr/>
          <p:nvPr/>
        </p:nvSpPr>
        <p:spPr>
          <a:xfrm>
            <a:off x="2453938" y="3674757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직사각형 19"/>
          <p:cNvSpPr/>
          <p:nvPr/>
        </p:nvSpPr>
        <p:spPr>
          <a:xfrm>
            <a:off x="2453938" y="4487338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" name="직사각형 20"/>
          <p:cNvSpPr/>
          <p:nvPr/>
        </p:nvSpPr>
        <p:spPr>
          <a:xfrm>
            <a:off x="2453938" y="4081047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" name="직사각형 21"/>
          <p:cNvSpPr/>
          <p:nvPr/>
        </p:nvSpPr>
        <p:spPr>
          <a:xfrm>
            <a:off x="2453938" y="4893627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7" name="직사각형 22"/>
          <p:cNvSpPr/>
          <p:nvPr/>
        </p:nvSpPr>
        <p:spPr>
          <a:xfrm>
            <a:off x="2453938" y="5299917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" name="직사각형 20"/>
          <p:cNvSpPr/>
          <p:nvPr/>
        </p:nvSpPr>
        <p:spPr>
          <a:xfrm>
            <a:off x="2486574" y="3206086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직사각형 23"/>
          <p:cNvSpPr/>
          <p:nvPr/>
        </p:nvSpPr>
        <p:spPr>
          <a:xfrm>
            <a:off x="2453938" y="5706208"/>
            <a:ext cx="9422977" cy="45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1" name="직사각형 18"/>
          <p:cNvSpPr/>
          <p:nvPr/>
        </p:nvSpPr>
        <p:spPr>
          <a:xfrm>
            <a:off x="2454978" y="2760618"/>
            <a:ext cx="9422977" cy="45413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59" name="직선 화살표 연결선 13"/>
          <p:cNvCxnSpPr/>
          <p:nvPr/>
        </p:nvCxnSpPr>
        <p:spPr>
          <a:xfrm>
            <a:off x="3312000" y="2433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14"/>
          <p:cNvCxnSpPr/>
          <p:nvPr/>
        </p:nvCxnSpPr>
        <p:spPr>
          <a:xfrm>
            <a:off x="4266000" y="2433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5"/>
          <p:cNvCxnSpPr/>
          <p:nvPr/>
        </p:nvCxnSpPr>
        <p:spPr>
          <a:xfrm>
            <a:off x="7278923" y="25596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16"/>
          <p:cNvCxnSpPr/>
          <p:nvPr/>
        </p:nvCxnSpPr>
        <p:spPr>
          <a:xfrm>
            <a:off x="10593681" y="25020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17"/>
          <p:cNvCxnSpPr/>
          <p:nvPr/>
        </p:nvCxnSpPr>
        <p:spPr>
          <a:xfrm>
            <a:off x="9453246" y="25272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31"/>
          <p:cNvSpPr txBox="1"/>
          <p:nvPr/>
        </p:nvSpPr>
        <p:spPr>
          <a:xfrm>
            <a:off x="3351018" y="2003085"/>
            <a:ext cx="9359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연구과제기획</a:t>
            </a:r>
          </a:p>
        </p:txBody>
      </p:sp>
      <p:sp>
        <p:nvSpPr>
          <p:cNvPr id="71" name="TextBox 32"/>
          <p:cNvSpPr txBox="1"/>
          <p:nvPr/>
        </p:nvSpPr>
        <p:spPr>
          <a:xfrm>
            <a:off x="7282633" y="2036615"/>
            <a:ext cx="935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프로토 </a:t>
            </a:r>
          </a:p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 시연</a:t>
            </a:r>
          </a:p>
        </p:txBody>
      </p:sp>
      <p:sp>
        <p:nvSpPr>
          <p:cNvPr id="72" name="TextBox 33"/>
          <p:cNvSpPr txBox="1"/>
          <p:nvPr/>
        </p:nvSpPr>
        <p:spPr>
          <a:xfrm>
            <a:off x="8160467" y="2015625"/>
            <a:ext cx="1197189" cy="55399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 수정사항 반영</a:t>
            </a:r>
          </a:p>
        </p:txBody>
      </p:sp>
      <p:sp>
        <p:nvSpPr>
          <p:cNvPr id="73" name="TextBox 34"/>
          <p:cNvSpPr txBox="1"/>
          <p:nvPr/>
        </p:nvSpPr>
        <p:spPr>
          <a:xfrm>
            <a:off x="9362272" y="2123507"/>
            <a:ext cx="11971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논문작성 및 </a:t>
            </a:r>
          </a:p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공모전</a:t>
            </a:r>
          </a:p>
        </p:txBody>
      </p:sp>
      <p:cxnSp>
        <p:nvCxnSpPr>
          <p:cNvPr id="75" name="직선 화살표 연결선 36"/>
          <p:cNvCxnSpPr/>
          <p:nvPr/>
        </p:nvCxnSpPr>
        <p:spPr>
          <a:xfrm>
            <a:off x="11876915" y="2433991"/>
            <a:ext cx="0" cy="389259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39"/>
          <p:cNvSpPr/>
          <p:nvPr/>
        </p:nvSpPr>
        <p:spPr>
          <a:xfrm>
            <a:off x="4304550" y="3312000"/>
            <a:ext cx="1003464" cy="237600"/>
          </a:xfrm>
          <a:prstGeom prst="roundRect">
            <a:avLst>
              <a:gd name="adj" fmla="val 50000"/>
            </a:avLst>
          </a:prstGeom>
          <a:solidFill>
            <a:srgbClr val="41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7" name="모서리가 둥근 직사각형 40"/>
          <p:cNvSpPr/>
          <p:nvPr/>
        </p:nvSpPr>
        <p:spPr>
          <a:xfrm>
            <a:off x="4998610" y="3762225"/>
            <a:ext cx="1258167" cy="237600"/>
          </a:xfrm>
          <a:prstGeom prst="roundRect">
            <a:avLst>
              <a:gd name="adj" fmla="val 50000"/>
            </a:avLst>
          </a:prstGeom>
          <a:solidFill>
            <a:srgbClr val="44C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8" name="모서리가 둥근 직사각형 41"/>
          <p:cNvSpPr/>
          <p:nvPr/>
        </p:nvSpPr>
        <p:spPr>
          <a:xfrm>
            <a:off x="5856671" y="4204800"/>
            <a:ext cx="1822616" cy="237600"/>
          </a:xfrm>
          <a:prstGeom prst="roundRect">
            <a:avLst>
              <a:gd name="adj" fmla="val 50000"/>
            </a:avLst>
          </a:prstGeom>
          <a:solidFill>
            <a:srgbClr val="43C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9" name="모서리가 둥근 직사각형 42"/>
          <p:cNvSpPr/>
          <p:nvPr/>
        </p:nvSpPr>
        <p:spPr>
          <a:xfrm>
            <a:off x="7311563" y="4591500"/>
            <a:ext cx="1228751" cy="237600"/>
          </a:xfrm>
          <a:prstGeom prst="roundRect">
            <a:avLst>
              <a:gd name="adj" fmla="val 50000"/>
            </a:avLst>
          </a:prstGeom>
          <a:solidFill>
            <a:srgbClr val="44C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모서리가 둥근 직사각형 43"/>
          <p:cNvSpPr/>
          <p:nvPr/>
        </p:nvSpPr>
        <p:spPr>
          <a:xfrm>
            <a:off x="7981030" y="4986896"/>
            <a:ext cx="1439578" cy="237600"/>
          </a:xfrm>
          <a:prstGeom prst="roundRect">
            <a:avLst>
              <a:gd name="adj" fmla="val 50000"/>
            </a:avLst>
          </a:prstGeom>
          <a:solidFill>
            <a:srgbClr val="43C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1" name="모서리가 둥근 직사각형 44"/>
          <p:cNvSpPr/>
          <p:nvPr/>
        </p:nvSpPr>
        <p:spPr>
          <a:xfrm>
            <a:off x="9544221" y="5389200"/>
            <a:ext cx="982178" cy="237600"/>
          </a:xfrm>
          <a:prstGeom prst="roundRect">
            <a:avLst>
              <a:gd name="adj" fmla="val 50000"/>
            </a:avLst>
          </a:prstGeom>
          <a:solidFill>
            <a:srgbClr val="196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4" name="TextBox 25"/>
          <p:cNvSpPr txBox="1"/>
          <p:nvPr/>
        </p:nvSpPr>
        <p:spPr>
          <a:xfrm>
            <a:off x="2463386" y="2860833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12월</a:t>
            </a:r>
          </a:p>
        </p:txBody>
      </p:sp>
      <p:cxnSp>
        <p:nvCxnSpPr>
          <p:cNvPr id="107" name="직선 화살표 연결선 14"/>
          <p:cNvCxnSpPr/>
          <p:nvPr/>
        </p:nvCxnSpPr>
        <p:spPr>
          <a:xfrm>
            <a:off x="5335410" y="24624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4"/>
          <p:cNvCxnSpPr/>
          <p:nvPr/>
        </p:nvCxnSpPr>
        <p:spPr>
          <a:xfrm>
            <a:off x="6289413" y="24552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4"/>
          <p:cNvCxnSpPr/>
          <p:nvPr/>
        </p:nvCxnSpPr>
        <p:spPr>
          <a:xfrm>
            <a:off x="8197167" y="2552400"/>
            <a:ext cx="0" cy="38916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모서리가 둥근 직사각형 39"/>
          <p:cNvSpPr/>
          <p:nvPr/>
        </p:nvSpPr>
        <p:spPr>
          <a:xfrm>
            <a:off x="3353700" y="2865600"/>
            <a:ext cx="864000" cy="237600"/>
          </a:xfrm>
          <a:prstGeom prst="roundRect">
            <a:avLst>
              <a:gd name="adj" fmla="val 50000"/>
            </a:avLst>
          </a:prstGeom>
          <a:solidFill>
            <a:srgbClr val="41B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1" name="모서리가 둥근 직사각형 44"/>
          <p:cNvSpPr/>
          <p:nvPr/>
        </p:nvSpPr>
        <p:spPr>
          <a:xfrm>
            <a:off x="10683226" y="5820975"/>
            <a:ext cx="1151473" cy="237600"/>
          </a:xfrm>
          <a:prstGeom prst="roundRect">
            <a:avLst>
              <a:gd name="adj" fmla="val 50000"/>
            </a:avLst>
          </a:prstGeom>
          <a:solidFill>
            <a:srgbClr val="196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b="13250"/>
          <a:stretch>
            <a:fillRect/>
          </a:stretch>
        </p:blipFill>
        <p:spPr>
          <a:xfrm>
            <a:off x="3340350" y="1264425"/>
            <a:ext cx="817200" cy="708903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/>
          <a:srcRect b="12840"/>
          <a:stretch>
            <a:fillRect/>
          </a:stretch>
        </p:blipFill>
        <p:spPr>
          <a:xfrm>
            <a:off x="4374453" y="1278000"/>
            <a:ext cx="937565" cy="817200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5"/>
          <a:srcRect b="13050"/>
          <a:stretch>
            <a:fillRect/>
          </a:stretch>
        </p:blipFill>
        <p:spPr>
          <a:xfrm>
            <a:off x="5342164" y="1234800"/>
            <a:ext cx="939797" cy="817200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6"/>
          <a:srcRect b="13600"/>
          <a:stretch>
            <a:fillRect/>
          </a:stretch>
        </p:blipFill>
        <p:spPr>
          <a:xfrm>
            <a:off x="10683227" y="1223013"/>
            <a:ext cx="1091618" cy="943200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7"/>
          <a:srcRect b="13370"/>
          <a:stretch>
            <a:fillRect/>
          </a:stretch>
        </p:blipFill>
        <p:spPr>
          <a:xfrm>
            <a:off x="6266191" y="1216800"/>
            <a:ext cx="943275" cy="817200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8"/>
          <a:srcRect b="12900"/>
          <a:stretch>
            <a:fillRect/>
          </a:stretch>
        </p:blipFill>
        <p:spPr>
          <a:xfrm>
            <a:off x="7282076" y="1252800"/>
            <a:ext cx="938284" cy="817199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9"/>
          <a:srcRect b="13600"/>
          <a:stretch>
            <a:fillRect/>
          </a:stretch>
        </p:blipFill>
        <p:spPr>
          <a:xfrm>
            <a:off x="8287461" y="1222097"/>
            <a:ext cx="943200" cy="814961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0"/>
          <a:srcRect b="12440"/>
          <a:stretch>
            <a:fillRect/>
          </a:stretch>
        </p:blipFill>
        <p:spPr>
          <a:xfrm>
            <a:off x="9477750" y="1261492"/>
            <a:ext cx="943200" cy="825828"/>
          </a:xfrm>
          <a:prstGeom prst="rect">
            <a:avLst/>
          </a:prstGeom>
        </p:spPr>
      </p:pic>
      <p:sp>
        <p:nvSpPr>
          <p:cNvPr id="122" name="TextBox 31"/>
          <p:cNvSpPr txBox="1"/>
          <p:nvPr/>
        </p:nvSpPr>
        <p:spPr>
          <a:xfrm>
            <a:off x="4249985" y="2015990"/>
            <a:ext cx="11525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검토 및 </a:t>
            </a:r>
          </a:p>
          <a:p>
            <a:pPr lvl="0" algn="ctr">
              <a:defRPr lang="ko-KR" altLang="en-US"/>
            </a:pP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</a:p>
        </p:txBody>
      </p:sp>
      <p:sp>
        <p:nvSpPr>
          <p:cNvPr id="123" name="TextBox 31"/>
          <p:cNvSpPr txBox="1"/>
          <p:nvPr/>
        </p:nvSpPr>
        <p:spPr>
          <a:xfrm>
            <a:off x="5361499" y="2007079"/>
            <a:ext cx="951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및 구현</a:t>
            </a:r>
          </a:p>
        </p:txBody>
      </p:sp>
      <p:sp>
        <p:nvSpPr>
          <p:cNvPr id="124" name="TextBox 31"/>
          <p:cNvSpPr txBox="1"/>
          <p:nvPr/>
        </p:nvSpPr>
        <p:spPr>
          <a:xfrm>
            <a:off x="6284117" y="1991716"/>
            <a:ext cx="95128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통합</a:t>
            </a:r>
          </a:p>
          <a:p>
            <a:pPr lvl="0" algn="ctr">
              <a:defRPr lang="ko-KR" altLang="en-US"/>
            </a:pPr>
            <a:r>
              <a:rPr lang="ko-KR" altLang="en-US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테스팅</a:t>
            </a:r>
          </a:p>
        </p:txBody>
      </p:sp>
      <p:sp>
        <p:nvSpPr>
          <p:cNvPr id="74" name="TextBox 35"/>
          <p:cNvSpPr txBox="1"/>
          <p:nvPr/>
        </p:nvSpPr>
        <p:spPr>
          <a:xfrm>
            <a:off x="10698266" y="2165213"/>
            <a:ext cx="1056454" cy="33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 발표</a:t>
            </a:r>
          </a:p>
        </p:txBody>
      </p:sp>
      <p:sp>
        <p:nvSpPr>
          <p:cNvPr id="82" name="TextBox 25">
            <a:extLst>
              <a:ext uri="{FF2B5EF4-FFF2-40B4-BE49-F238E27FC236}">
                <a16:creationId xmlns:a16="http://schemas.microsoft.com/office/drawing/2014/main" id="{5532A434-80D5-467F-A98A-F0408B78E0FF}"/>
              </a:ext>
            </a:extLst>
          </p:cNvPr>
          <p:cNvSpPr txBox="1"/>
          <p:nvPr/>
        </p:nvSpPr>
        <p:spPr>
          <a:xfrm>
            <a:off x="2456662" y="3261969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3" name="TextBox 25">
            <a:extLst>
              <a:ext uri="{FF2B5EF4-FFF2-40B4-BE49-F238E27FC236}">
                <a16:creationId xmlns:a16="http://schemas.microsoft.com/office/drawing/2014/main" id="{47DF4962-27FF-41F4-8656-7A2DC510B7B6}"/>
              </a:ext>
            </a:extLst>
          </p:cNvPr>
          <p:cNvSpPr txBox="1"/>
          <p:nvPr/>
        </p:nvSpPr>
        <p:spPr>
          <a:xfrm>
            <a:off x="2457291" y="4124851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425C0F87-85C9-47D0-A412-6F48B9D100A1}"/>
              </a:ext>
            </a:extLst>
          </p:cNvPr>
          <p:cNvSpPr txBox="1"/>
          <p:nvPr/>
        </p:nvSpPr>
        <p:spPr>
          <a:xfrm>
            <a:off x="2460767" y="4560679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5" name="TextBox 25">
            <a:extLst>
              <a:ext uri="{FF2B5EF4-FFF2-40B4-BE49-F238E27FC236}">
                <a16:creationId xmlns:a16="http://schemas.microsoft.com/office/drawing/2014/main" id="{831CB692-4195-4190-8C60-F5EF022DF3A0}"/>
              </a:ext>
            </a:extLst>
          </p:cNvPr>
          <p:cNvSpPr txBox="1"/>
          <p:nvPr/>
        </p:nvSpPr>
        <p:spPr>
          <a:xfrm>
            <a:off x="2460767" y="4943844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D8C07EFE-CF8F-4C1A-A97F-2325463596BF}"/>
              </a:ext>
            </a:extLst>
          </p:cNvPr>
          <p:cNvSpPr txBox="1"/>
          <p:nvPr/>
        </p:nvSpPr>
        <p:spPr>
          <a:xfrm>
            <a:off x="2461979" y="5371131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7" name="TextBox 25">
            <a:extLst>
              <a:ext uri="{FF2B5EF4-FFF2-40B4-BE49-F238E27FC236}">
                <a16:creationId xmlns:a16="http://schemas.microsoft.com/office/drawing/2014/main" id="{78C08305-E425-4B30-B289-4DEFD2CB4345}"/>
              </a:ext>
            </a:extLst>
          </p:cNvPr>
          <p:cNvSpPr txBox="1"/>
          <p:nvPr/>
        </p:nvSpPr>
        <p:spPr>
          <a:xfrm>
            <a:off x="2399253" y="5818426"/>
            <a:ext cx="1007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~9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  <p:sp>
        <p:nvSpPr>
          <p:cNvPr id="88" name="TextBox 25">
            <a:extLst>
              <a:ext uri="{FF2B5EF4-FFF2-40B4-BE49-F238E27FC236}">
                <a16:creationId xmlns:a16="http://schemas.microsoft.com/office/drawing/2014/main" id="{F17A61A2-AECA-4F56-B993-E0457AB8B5C5}"/>
              </a:ext>
            </a:extLst>
          </p:cNvPr>
          <p:cNvSpPr txBox="1"/>
          <p:nvPr/>
        </p:nvSpPr>
        <p:spPr>
          <a:xfrm>
            <a:off x="2449629" y="3697963"/>
            <a:ext cx="842014" cy="33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654186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/>
              <a:buChar char="•"/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indent="0">
              <a:lnSpc>
                <a:spcPct val="100000"/>
              </a:lnSpc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  <a:p>
            <a:pPr marL="0" indent="0">
              <a:lnSpc>
                <a:spcPct val="100000"/>
              </a:lnSpc>
              <a:spcBef>
                <a:spcPct val="76000"/>
              </a:spcBef>
              <a:buNone/>
              <a:defRPr lang="ko-KR" altLang="en-US"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/>
                <a:ea typeface="-윤고딕33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>
              <a:defRPr lang="ko-KR" altLang="en-US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08.</a:t>
            </a:r>
          </a:p>
          <a:p>
            <a:pPr lvl="0">
              <a:spcBef>
                <a:spcPct val="49000"/>
              </a:spcBef>
              <a:defRPr lang="ko-KR" altLang="en-US"/>
            </a:pP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/>
                <a:ea typeface="Noto Sans CJK KR Medium"/>
              </a:defRPr>
            </a:lvl1pPr>
          </a:lstStyle>
          <a:p>
            <a:pPr lvl="0">
              <a:defRPr lang="ko-KR" altLang="en-US"/>
            </a:pPr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Required skills and references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824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defRPr lang="ko-KR" altLang="en-US"/>
            </a:pPr>
            <a:r>
              <a:rPr lang="ko-KR" altLang="en-US" sz="2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2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>
                <a:latin typeface="굴림" panose="020B0600000101010101" pitchFamily="50" charset="-127"/>
                <a:ea typeface="굴림" panose="020B0600000101010101" pitchFamily="50" charset="-127"/>
              </a:rPr>
              <a:pPr lvl="0">
                <a:defRPr lang="ko-KR" altLang="en-US"/>
              </a:pPr>
              <a:t>31</a:t>
            </a:fld>
            <a:endParaRPr 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970000" y="2012400"/>
            <a:ext cx="8517600" cy="483815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 altLang="en-US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7" name="내용 개체 틀 2"/>
          <p:cNvSpPr txBox="1"/>
          <p:nvPr/>
        </p:nvSpPr>
        <p:spPr>
          <a:xfrm>
            <a:off x="2737735" y="1667725"/>
            <a:ext cx="8229600" cy="47164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Spring FW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Concept - http://ooz.co.kr/170</a:t>
            </a:r>
          </a:p>
          <a:p>
            <a:pPr marL="914400" lvl="2" indent="0">
              <a:spcBef>
                <a:spcPct val="21000"/>
              </a:spcBef>
              <a:buNone/>
              <a:defRPr lang="ko-KR" altLang="en-US"/>
            </a:pP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spcBef>
                <a:spcPct val="30000"/>
              </a:spcBef>
              <a:defRPr lang="ko-KR" altLang="en-US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Smart mirror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http://www.planuri.co.kr/c_services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/>
              </a:rPr>
              <a:t>https://www.youtube.com/watch?v=BuId9qg5AkU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spcBef>
                <a:spcPct val="17000"/>
              </a:spcBef>
              <a:defRPr lang="ko-KR" altLang="en-US"/>
            </a:pP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spcBef>
                <a:spcPct val="30000"/>
              </a:spcBef>
              <a:defRPr lang="ko-KR" altLang="en-US"/>
            </a:pPr>
            <a:r>
              <a:rPr lang="en-US" altLang="ko-KR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Rasberry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pi</a:t>
            </a:r>
          </a:p>
          <a:p>
            <a:pPr lvl="1">
              <a:spcBef>
                <a:spcPct val="17000"/>
              </a:spcBef>
              <a:defRPr lang="ko-KR" altLang="en-US"/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GPIO -  https://www.raspberrypi.org/documentation/usage/gpio/</a:t>
            </a:r>
          </a:p>
        </p:txBody>
      </p:sp>
    </p:spTree>
    <p:extLst>
      <p:ext uri="{BB962C8B-B14F-4D97-AF65-F5344CB8AC3E}">
        <p14:creationId xmlns:p14="http://schemas.microsoft.com/office/powerpoint/2010/main" val="372818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09.</a:t>
            </a:r>
          </a:p>
          <a:p>
            <a:r>
              <a:rPr lang="en-US" altLang="ko-KR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  <a:endParaRPr lang="ko-KR" altLang="en-US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E647E500-8A38-4291-9060-F8FEABF2E3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32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7ED52F1F-DB36-40B1-8181-7F83738876D3}"/>
              </a:ext>
            </a:extLst>
          </p:cNvPr>
          <p:cNvSpPr txBox="1">
            <a:spLocks/>
          </p:cNvSpPr>
          <p:nvPr/>
        </p:nvSpPr>
        <p:spPr>
          <a:xfrm>
            <a:off x="2752167" y="1927498"/>
            <a:ext cx="8229600" cy="4716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https://github.com/Sung-jin/PrjArachne_SmartMirror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https://github.com/KimSoungRyoul/PrjArachne_AndroidApp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/>
              </a:rPr>
              <a:t>https://github.com/KimSoungRyoul/prjArachne_ApiServer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6"/>
              </a:rPr>
              <a:t>https://github.com/KimSoungRyoul/prjArachne_OAuthServer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7"/>
              </a:rPr>
              <a:t>https://github.com/KimSoungRyoul/prjArachne_SPAWebBlog</a:t>
            </a:r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711206-BD48-4C92-8DF2-CA67D99275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10" y="1320675"/>
            <a:ext cx="662079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8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E45006-457C-4ED2-ABD9-642576FEE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4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63" y="246794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Graduation Research Outline</a:t>
            </a:r>
            <a:endParaRPr lang="ko-KR" altLang="en-US" sz="180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544415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+mn-ea"/>
              </a:rPr>
              <a:pPr/>
              <a:t>4</a:t>
            </a:fld>
            <a:endParaRPr lang="en">
              <a:latin typeface="+mn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E10D7FA-E34C-48CB-B72F-BF0DF587ABE7}"/>
              </a:ext>
            </a:extLst>
          </p:cNvPr>
          <p:cNvSpPr txBox="1">
            <a:spLocks/>
          </p:cNvSpPr>
          <p:nvPr/>
        </p:nvSpPr>
        <p:spPr>
          <a:xfrm>
            <a:off x="2752863" y="1352550"/>
            <a:ext cx="8229600" cy="4716463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배경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프로젝트는 4년 공부의 결과물 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취업 활동에서 이 프로젝트 이외에 더 이상의 포트폴리오는 안 만들고 싶다</a:t>
            </a:r>
            <a:endParaRPr 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 프로젝트(Arachne) 종료 후 재활용 가능하게 프로젝트를 쪼개서 관리 &amp; 활용 할 수 는 없을까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</a:p>
          <a:p>
            <a:pPr lvl="2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해커톤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입사 실기평가 등등</a:t>
            </a:r>
          </a:p>
          <a:p>
            <a:pPr marL="914400" lvl="2" indent="0">
              <a:buNone/>
            </a:pPr>
            <a:endParaRPr lang="ko-KR" altLang="en-US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2" indent="0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목표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End-User에 종속되지 않게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구축하자 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Embedded 와 Android 의 클라이언트 프로젝트 사이 </a:t>
            </a: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모듈들을 재활용하자 </a:t>
            </a:r>
          </a:p>
        </p:txBody>
      </p:sp>
    </p:spTree>
    <p:extLst>
      <p:ext uri="{BB962C8B-B14F-4D97-AF65-F5344CB8AC3E}">
        <p14:creationId xmlns:p14="http://schemas.microsoft.com/office/powerpoint/2010/main" val="17129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289503"/>
            <a:ext cx="4119139" cy="23647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인바디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단말기 부착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건강을 체크할 수 있는 단말기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스마트폰과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흡사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스마트폰처럼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웹에서 정보를 찾아와 사용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광고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 광고를 통한 수익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 행동기반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5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C373B19-BFAD-42F1-B6F8-34F7F72B3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78" y="2559947"/>
            <a:ext cx="3773188" cy="37731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플래누리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4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262869"/>
            <a:ext cx="4119139" cy="21954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연동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 없이 사진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동영상을 게시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HI-FI</a:t>
            </a: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고품질 음향 제공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가정용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</a:t>
            </a: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자녀 및 반려동물의 상태 확인 가능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6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크라우드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펀딩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셀피미러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B21B0-5428-4C20-8EE0-0E82068B6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66" y="2455803"/>
            <a:ext cx="2822841" cy="21171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176463-63FD-480E-A5BE-03EDF8792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66" y="4628036"/>
            <a:ext cx="2901209" cy="21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3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635723"/>
            <a:ext cx="4119139" cy="1451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 측정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 피부를 촬영 및 분석하여 피부상태 표시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 상태에 따라 관리법 및 관련 화장품 추천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카메라 및 필터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촬영기능 및 이미지에 필터 제공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7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LG U+ 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매직미러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F5990E-F9A3-4572-8FB0-8F5D4F50F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57" y="2868840"/>
            <a:ext cx="4351916" cy="28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8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연구 개요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및 개발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졸업연구 수행일정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Git Hub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2863" y="792222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Research and Examples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52167" y="108984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3667" y="3893179"/>
            <a:ext cx="411913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사용자의 의상에 따라 의상 추천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배달의민족 도현" panose="020B0600000101010101" pitchFamily="50" charset="-127"/>
              <a:buChar char="→"/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남성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여성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패턴을 분석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23">
            <a:extLst>
              <a:ext uri="{FF2B5EF4-FFF2-40B4-BE49-F238E27FC236}">
                <a16:creationId xmlns:a16="http://schemas.microsoft.com/office/drawing/2014/main" id="{9F7B6F88-EFC0-4696-A7B6-BBBC990F6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/>
              <a:t>8</a:t>
            </a:fld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59C34B-F664-4EC3-B332-DE2BE616AB05}"/>
              </a:ext>
            </a:extLst>
          </p:cNvPr>
          <p:cNvSpPr txBox="1"/>
          <p:nvPr/>
        </p:nvSpPr>
        <p:spPr>
          <a:xfrm>
            <a:off x="2752166" y="1884957"/>
            <a:ext cx="308592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 미러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378690-3D2F-4C2E-A77D-6D97514A7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31" y="2351747"/>
            <a:ext cx="3489712" cy="40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0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2FFC8-E343-43CB-8DFC-5A5E550B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360" y="3468113"/>
            <a:ext cx="181476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졸업 설계 개요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관련 연구 및 사례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 수행 시나리오</a:t>
            </a:r>
            <a:endParaRPr lang="en-US" altLang="ko-KR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및개발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데모 환경 설계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08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종합설계 수행 일정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09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기술 및 참고문헌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54" y="555894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68" y="796300"/>
            <a:ext cx="19111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</a:p>
          <a:p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수행 </a:t>
            </a:r>
            <a:r>
              <a:rPr lang="en-US" altLang="ko-KR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7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</a:t>
            </a:r>
            <a:endParaRPr lang="en" altLang="ko-KR" sz="1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ADF0E-E9B7-4B64-9142-C5356F2EAAFB}"/>
              </a:ext>
            </a:extLst>
          </p:cNvPr>
          <p:cNvCxnSpPr/>
          <p:nvPr/>
        </p:nvCxnSpPr>
        <p:spPr>
          <a:xfrm>
            <a:off x="107360" y="1927498"/>
            <a:ext cx="16744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123">
            <a:extLst>
              <a:ext uri="{FF2B5EF4-FFF2-40B4-BE49-F238E27FC236}">
                <a16:creationId xmlns:a16="http://schemas.microsoft.com/office/drawing/2014/main" id="{7DDC72A0-0BFD-4E36-B186-F49CACAE4C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latin typeface="굴림" panose="020B0600000101010101" pitchFamily="50" charset="-127"/>
                <a:ea typeface="굴림" panose="020B0600000101010101" pitchFamily="50" charset="-127"/>
              </a:rPr>
              <a:pPr/>
              <a:t>9</a:t>
            </a:fld>
            <a:endParaRPr lang="en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29AED-6AD9-4013-BDB4-E9ED674CE30B}"/>
              </a:ext>
            </a:extLst>
          </p:cNvPr>
          <p:cNvSpPr txBox="1"/>
          <p:nvPr/>
        </p:nvSpPr>
        <p:spPr>
          <a:xfrm>
            <a:off x="2738541" y="369617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System Scenario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6B1794-E1EB-45F0-903B-86D52E4D2EF5}"/>
              </a:ext>
            </a:extLst>
          </p:cNvPr>
          <p:cNvSpPr/>
          <p:nvPr/>
        </p:nvSpPr>
        <p:spPr>
          <a:xfrm>
            <a:off x="2738541" y="746246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시나리오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거울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00BBB5-FDD8-49B0-8968-DD3AB512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1"/>
          <a:stretch/>
        </p:blipFill>
        <p:spPr>
          <a:xfrm>
            <a:off x="2875417" y="1490771"/>
            <a:ext cx="2408090" cy="2099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82BE9E-3403-4383-B0F0-778C4A769E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50" y="1424695"/>
            <a:ext cx="821136" cy="703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737938-C76B-4879-AB29-5A3FFFB2C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50" y="2233997"/>
            <a:ext cx="821135" cy="7038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89A3E8-7FBB-4A3C-A2E5-280AAAF38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34" y="2985809"/>
            <a:ext cx="1002705" cy="85946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5BC260-3755-44D1-8350-4808A3BA8B74}"/>
              </a:ext>
            </a:extLst>
          </p:cNvPr>
          <p:cNvGrpSpPr/>
          <p:nvPr/>
        </p:nvGrpSpPr>
        <p:grpSpPr>
          <a:xfrm>
            <a:off x="2924256" y="4007864"/>
            <a:ext cx="2359251" cy="2624669"/>
            <a:chOff x="1359877" y="-527238"/>
            <a:chExt cx="11798041" cy="91554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558E4A0-3A00-4C4B-860A-39F098A0B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21"/>
            <a:stretch/>
          </p:blipFill>
          <p:spPr>
            <a:xfrm>
              <a:off x="1359877" y="-527238"/>
              <a:ext cx="11798041" cy="915542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DACAB55-338F-48ED-99CF-4843F1759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92"/>
            <a:stretch/>
          </p:blipFill>
          <p:spPr>
            <a:xfrm>
              <a:off x="5377009" y="499627"/>
              <a:ext cx="3857625" cy="6056142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19CA148-7F12-4238-AADD-7B5E0ACCBF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15" y="4016653"/>
            <a:ext cx="1520804" cy="13035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0EE48C-CA8D-400D-BB81-EC8F0483FF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65" y="5513796"/>
            <a:ext cx="1207952" cy="1035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DD00ED-98A3-42B8-9194-1577873A935F}"/>
              </a:ext>
            </a:extLst>
          </p:cNvPr>
          <p:cNvSpPr txBox="1"/>
          <p:nvPr/>
        </p:nvSpPr>
        <p:spPr>
          <a:xfrm>
            <a:off x="3619825" y="1176638"/>
            <a:ext cx="1009298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 상태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5B9EA1-4B61-4030-AF6A-366E48F4A209}"/>
              </a:ext>
            </a:extLst>
          </p:cNvPr>
          <p:cNvSpPr txBox="1"/>
          <p:nvPr/>
        </p:nvSpPr>
        <p:spPr>
          <a:xfrm>
            <a:off x="3619824" y="3693389"/>
            <a:ext cx="91927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사용상태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2A6CAA-57A5-4D5F-AD21-56892E4E26DD}"/>
              </a:ext>
            </a:extLst>
          </p:cNvPr>
          <p:cNvGrpSpPr/>
          <p:nvPr/>
        </p:nvGrpSpPr>
        <p:grpSpPr>
          <a:xfrm>
            <a:off x="9970740" y="2771430"/>
            <a:ext cx="1737473" cy="1843918"/>
            <a:chOff x="10008574" y="1745752"/>
            <a:chExt cx="2040306" cy="204030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AB6476A-BE71-42A9-AC09-90CA7B8BD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574" y="1745752"/>
              <a:ext cx="2040306" cy="204030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3FCEB5D-F694-4E42-A3C4-97961622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727" y="2765905"/>
              <a:ext cx="599114" cy="59911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0E420F-F9A1-4203-85B6-F5D122E33D8D}"/>
              </a:ext>
            </a:extLst>
          </p:cNvPr>
          <p:cNvGrpSpPr/>
          <p:nvPr/>
        </p:nvGrpSpPr>
        <p:grpSpPr>
          <a:xfrm>
            <a:off x="6632752" y="2952775"/>
            <a:ext cx="2040306" cy="1198447"/>
            <a:chOff x="4613241" y="2548130"/>
            <a:chExt cx="2184250" cy="204030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4F9CBC-1656-406B-A4E5-27A6AAFF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241" y="2548130"/>
              <a:ext cx="2040306" cy="204030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A3239F-E2AB-4748-AF3D-E6A47685CFA2}"/>
                </a:ext>
              </a:extLst>
            </p:cNvPr>
            <p:cNvSpPr txBox="1"/>
            <p:nvPr/>
          </p:nvSpPr>
          <p:spPr>
            <a:xfrm>
              <a:off x="5242133" y="3890147"/>
              <a:ext cx="1555358" cy="6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Api</a:t>
              </a:r>
              <a:r>
                <a:rPr lang="en-US" altLang="ko-KR" dirty="0">
                  <a:highlight>
                    <a:srgbClr val="C0C0C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Server</a:t>
              </a:r>
              <a:endParaRPr lang="ko-KR" altLang="en-US" dirty="0"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ECF2A9-7996-45E9-B954-ABD0D20139F7}"/>
              </a:ext>
            </a:extLst>
          </p:cNvPr>
          <p:cNvCxnSpPr>
            <a:stCxn id="30" idx="3"/>
            <a:endCxn id="27" idx="1"/>
          </p:cNvCxnSpPr>
          <p:nvPr/>
        </p:nvCxnSpPr>
        <p:spPr>
          <a:xfrm>
            <a:off x="8538600" y="3551999"/>
            <a:ext cx="1432140" cy="141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9C337E-945F-47B9-914A-E998D3895E49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>
            <a:off x="5283507" y="2540451"/>
            <a:ext cx="1349245" cy="1011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DD286E0-DD49-4662-B55B-35093BAC6CC8}"/>
              </a:ext>
            </a:extLst>
          </p:cNvPr>
          <p:cNvCxnSpPr>
            <a:stCxn id="18" idx="3"/>
            <a:endCxn id="30" idx="1"/>
          </p:cNvCxnSpPr>
          <p:nvPr/>
        </p:nvCxnSpPr>
        <p:spPr>
          <a:xfrm flipV="1">
            <a:off x="5283507" y="3551999"/>
            <a:ext cx="1349245" cy="1768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5760522" y="2217285"/>
            <a:ext cx="148898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시간표 등등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1EC87F-F20D-4FF1-863E-6818BC368C80}"/>
              </a:ext>
            </a:extLst>
          </p:cNvPr>
          <p:cNvSpPr txBox="1"/>
          <p:nvPr/>
        </p:nvSpPr>
        <p:spPr>
          <a:xfrm>
            <a:off x="5985838" y="4572177"/>
            <a:ext cx="148898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의상 추천 </a:t>
            </a:r>
          </a:p>
        </p:txBody>
      </p:sp>
    </p:spTree>
    <p:extLst>
      <p:ext uri="{BB962C8B-B14F-4D97-AF65-F5344CB8AC3E}">
        <p14:creationId xmlns:p14="http://schemas.microsoft.com/office/powerpoint/2010/main" val="41631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3262</Words>
  <Application>Microsoft Office PowerPoint</Application>
  <PresentationFormat>와이드스크린</PresentationFormat>
  <Paragraphs>945</Paragraphs>
  <Slides>33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맑은 고딕</vt:lpstr>
      <vt:lpstr>Calibri</vt:lpstr>
      <vt:lpstr>배달의민족 도현</vt:lpstr>
      <vt:lpstr>Cambria Math</vt:lpstr>
      <vt:lpstr>Arial</vt:lpstr>
      <vt:lpstr>Wingdings</vt:lpstr>
      <vt:lpstr>Georgia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</vt:lpstr>
      <vt:lpstr>8</vt:lpstr>
      <vt:lpstr>PowerPoint 프레젠테이션</vt:lpstr>
      <vt:lpstr>PowerPoint 프레젠테이션</vt:lpstr>
      <vt:lpstr>8</vt:lpstr>
      <vt:lpstr>8</vt:lpstr>
      <vt:lpstr>8</vt:lpstr>
      <vt:lpstr>8</vt:lpstr>
      <vt:lpstr>8</vt:lpstr>
      <vt:lpstr>8</vt:lpstr>
      <vt:lpstr>8</vt:lpstr>
      <vt:lpstr>8</vt:lpstr>
      <vt:lpstr>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Oh-SungJin</cp:lastModifiedBy>
  <cp:revision>32</cp:revision>
  <dcterms:modified xsi:type="dcterms:W3CDTF">2018-05-17T07:54:34Z</dcterms:modified>
</cp:coreProperties>
</file>